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7" r:id="rId3"/>
    <p:sldId id="304" r:id="rId4"/>
    <p:sldId id="305" r:id="rId5"/>
    <p:sldId id="306" r:id="rId6"/>
    <p:sldId id="307" r:id="rId7"/>
    <p:sldId id="308" r:id="rId8"/>
    <p:sldId id="309" r:id="rId9"/>
    <p:sldId id="312" r:id="rId10"/>
    <p:sldId id="269" r:id="rId11"/>
    <p:sldId id="368" r:id="rId12"/>
    <p:sldId id="369" r:id="rId13"/>
    <p:sldId id="260" r:id="rId14"/>
    <p:sldId id="261" r:id="rId15"/>
    <p:sldId id="263" r:id="rId16"/>
    <p:sldId id="264" r:id="rId17"/>
    <p:sldId id="268" r:id="rId18"/>
    <p:sldId id="270" r:id="rId19"/>
    <p:sldId id="273" r:id="rId20"/>
    <p:sldId id="275" r:id="rId21"/>
    <p:sldId id="276" r:id="rId22"/>
    <p:sldId id="367" r:id="rId23"/>
    <p:sldId id="352" r:id="rId24"/>
    <p:sldId id="353" r:id="rId25"/>
    <p:sldId id="366" r:id="rId26"/>
    <p:sldId id="277" r:id="rId27"/>
    <p:sldId id="370"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20T15:18:13.759"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6E8AA-A0CA-4564-BA55-E36F653CF939}" type="datetimeFigureOut">
              <a:rPr lang="it-IT" smtClean="0"/>
              <a:t>28/01/2025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BA721-7CBF-4915-BD5C-E9D6F85520C6}" type="slidenum">
              <a:rPr lang="it-IT" smtClean="0"/>
              <a:t>‹N›</a:t>
            </a:fld>
            <a:endParaRPr lang="it-IT"/>
          </a:p>
        </p:txBody>
      </p:sp>
    </p:spTree>
    <p:extLst>
      <p:ext uri="{BB962C8B-B14F-4D97-AF65-F5344CB8AC3E}">
        <p14:creationId xmlns:p14="http://schemas.microsoft.com/office/powerpoint/2010/main" val="161515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004557-C59C-41DD-A542-BA8B2B546FB5}" type="datetimeFigureOut">
              <a:rPr lang="it-IT" smtClean="0"/>
              <a:t>28/01/2025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1202798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004557-C59C-41DD-A542-BA8B2B546FB5}" type="datetimeFigureOut">
              <a:rPr lang="it-IT" smtClean="0"/>
              <a:t>28/01/2025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2248686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004557-C59C-41DD-A542-BA8B2B546FB5}" type="datetimeFigureOut">
              <a:rPr lang="it-IT" smtClean="0"/>
              <a:t>28/01/2025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932819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09600" y="274638"/>
            <a:ext cx="10972800" cy="1143000"/>
          </a:xfrm>
        </p:spPr>
        <p:txBody>
          <a:bodyPr/>
          <a:lstStyle/>
          <a:p>
            <a:r>
              <a:rPr lang="it-IT"/>
              <a:t>Fare clic per modificare lo stile del titolo</a:t>
            </a:r>
          </a:p>
        </p:txBody>
      </p:sp>
      <p:sp>
        <p:nvSpPr>
          <p:cNvPr id="3" name="Segnaposto contenuto 2"/>
          <p:cNvSpPr>
            <a:spLocks noGrp="1"/>
          </p:cNvSpPr>
          <p:nvPr>
            <p:ph sz="quarter" idx="1"/>
          </p:nvPr>
        </p:nvSpPr>
        <p:spPr>
          <a:xfrm>
            <a:off x="609600" y="1600200"/>
            <a:ext cx="5392615"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89785" y="1600200"/>
            <a:ext cx="5392615"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09600" y="3938589"/>
            <a:ext cx="5392615"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6189785" y="3938589"/>
            <a:ext cx="5392615"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3"/>
          <p:cNvSpPr>
            <a:spLocks noGrp="1" noChangeArrowheads="1"/>
          </p:cNvSpPr>
          <p:nvPr>
            <p:ph type="sldNum" sz="quarter" idx="11"/>
          </p:nvPr>
        </p:nvSpPr>
        <p:spPr>
          <a:ln/>
        </p:spPr>
        <p:txBody>
          <a:bodyPr/>
          <a:lstStyle>
            <a:lvl1pPr>
              <a:defRPr/>
            </a:lvl1pPr>
          </a:lstStyle>
          <a:p>
            <a:pPr>
              <a:defRPr/>
            </a:pPr>
            <a:fld id="{EB17893C-5042-4714-A47E-37DADBD73974}" type="slidenum">
              <a:rPr lang="it-IT" altLang="it-IT"/>
              <a:pPr>
                <a:defRPr/>
              </a:pPr>
              <a:t>‹N›</a:t>
            </a:fld>
            <a:endParaRPr lang="it-IT" altLang="it-IT"/>
          </a:p>
        </p:txBody>
      </p:sp>
      <p:sp>
        <p:nvSpPr>
          <p:cNvPr id="9" name="Rectangle 14"/>
          <p:cNvSpPr>
            <a:spLocks noGrp="1" noChangeArrowheads="1"/>
          </p:cNvSpPr>
          <p:nvPr>
            <p:ph type="ftr" sz="quarte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5341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004557-C59C-41DD-A542-BA8B2B546FB5}" type="datetimeFigureOut">
              <a:rPr lang="it-IT" smtClean="0"/>
              <a:t>28/01/2025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77255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B6004557-C59C-41DD-A542-BA8B2B546FB5}" type="datetimeFigureOut">
              <a:rPr lang="it-IT" smtClean="0"/>
              <a:t>28/01/2025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235401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004557-C59C-41DD-A542-BA8B2B546FB5}" type="datetimeFigureOut">
              <a:rPr lang="it-IT" smtClean="0"/>
              <a:t>28/01/2025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51963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004557-C59C-41DD-A542-BA8B2B546FB5}" type="datetimeFigureOut">
              <a:rPr lang="it-IT" smtClean="0"/>
              <a:t>28/01/2025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225439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004557-C59C-41DD-A542-BA8B2B546FB5}" type="datetimeFigureOut">
              <a:rPr lang="it-IT" smtClean="0"/>
              <a:t>28/01/2025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324555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004557-C59C-41DD-A542-BA8B2B546FB5}" type="datetimeFigureOut">
              <a:rPr lang="it-IT" smtClean="0"/>
              <a:t>28/01/2025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36564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B6004557-C59C-41DD-A542-BA8B2B546FB5}" type="datetimeFigureOut">
              <a:rPr lang="it-IT" smtClean="0"/>
              <a:t>28/01/2025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36928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B6004557-C59C-41DD-A542-BA8B2B546FB5}" type="datetimeFigureOut">
              <a:rPr lang="it-IT" smtClean="0"/>
              <a:t>28/01/2025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4F55CC3-7F14-4828-9015-A8D448CD96D1}" type="slidenum">
              <a:rPr lang="it-IT" smtClean="0"/>
              <a:t>‹N›</a:t>
            </a:fld>
            <a:endParaRPr lang="it-IT"/>
          </a:p>
        </p:txBody>
      </p:sp>
    </p:spTree>
    <p:extLst>
      <p:ext uri="{BB962C8B-B14F-4D97-AF65-F5344CB8AC3E}">
        <p14:creationId xmlns:p14="http://schemas.microsoft.com/office/powerpoint/2010/main" val="58460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04557-C59C-41DD-A542-BA8B2B546FB5}" type="datetimeFigureOut">
              <a:rPr lang="it-IT" smtClean="0"/>
              <a:t>28/01/2025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55CC3-7F14-4828-9015-A8D448CD96D1}" type="slidenum">
              <a:rPr lang="it-IT" smtClean="0"/>
              <a:t>‹N›</a:t>
            </a:fld>
            <a:endParaRPr lang="it-IT"/>
          </a:p>
        </p:txBody>
      </p:sp>
    </p:spTree>
    <p:extLst>
      <p:ext uri="{BB962C8B-B14F-4D97-AF65-F5344CB8AC3E}">
        <p14:creationId xmlns:p14="http://schemas.microsoft.com/office/powerpoint/2010/main" val="338763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onlinelibrary.wiley.com/authored-by/Grimaldi/Maria" TargetMode="External"/><Relationship Id="rId3" Type="http://schemas.openxmlformats.org/officeDocument/2006/relationships/hyperlink" Target="https://onlinelibrary.wiley.com/authored-by/Rivieccio/Giorgia" TargetMode="External"/><Relationship Id="rId7" Type="http://schemas.openxmlformats.org/officeDocument/2006/relationships/hyperlink" Target="https://onlinelibrary.wiley.com/authored-by/Coppola/Elisabetta" TargetMode="External"/><Relationship Id="rId2" Type="http://schemas.openxmlformats.org/officeDocument/2006/relationships/hyperlink" Target="https://onlinelibrary.wiley.com/authored-by/Crispo/Anna" TargetMode="External"/><Relationship Id="rId1" Type="http://schemas.openxmlformats.org/officeDocument/2006/relationships/slideLayout" Target="../slideLayouts/slideLayout2.xml"/><Relationship Id="rId6" Type="http://schemas.openxmlformats.org/officeDocument/2006/relationships/hyperlink" Target="https://onlinelibrary.wiley.com/authored-by/Luongo/Assunta" TargetMode="External"/><Relationship Id="rId11" Type="http://schemas.openxmlformats.org/officeDocument/2006/relationships/hyperlink" Target="https://onlinelibrary.wiley.com/authored-by/D'Errico/Davide" TargetMode="External"/><Relationship Id="rId5" Type="http://schemas.openxmlformats.org/officeDocument/2006/relationships/hyperlink" Target="https://onlinelibrary.wiley.com/authored-by/Coluccia/Sergio" TargetMode="External"/><Relationship Id="rId10" Type="http://schemas.openxmlformats.org/officeDocument/2006/relationships/hyperlink" Target="https://onlinelibrary.wiley.com/authored-by/Nocerino/Flavia" TargetMode="External"/><Relationship Id="rId4" Type="http://schemas.openxmlformats.org/officeDocument/2006/relationships/hyperlink" Target="https://onlinelibrary.wiley.com/authored-by/Cataldo/Luca" TargetMode="External"/><Relationship Id="rId9" Type="http://schemas.openxmlformats.org/officeDocument/2006/relationships/hyperlink" Target="https://onlinelibrary.wiley.com/authored-by/Montagnese/Concett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 </a:t>
            </a:r>
            <a:endParaRPr lang="it-IT" dirty="0"/>
          </a:p>
        </p:txBody>
      </p:sp>
      <p:sp>
        <p:nvSpPr>
          <p:cNvPr id="3" name="Sottotitolo 2"/>
          <p:cNvSpPr>
            <a:spLocks noGrp="1"/>
          </p:cNvSpPr>
          <p:nvPr>
            <p:ph type="subTitle" idx="1"/>
          </p:nvPr>
        </p:nvSpPr>
        <p:spPr>
          <a:xfrm>
            <a:off x="1397391" y="1094739"/>
            <a:ext cx="9144000" cy="1655762"/>
          </a:xfrm>
          <a:solidFill>
            <a:schemeClr val="bg1"/>
          </a:solidFill>
        </p:spPr>
        <p:txBody>
          <a:bodyPr>
            <a:normAutofit/>
          </a:bodyPr>
          <a:lstStyle/>
          <a:p>
            <a:r>
              <a:rPr lang="it-IT" sz="3200" b="1" dirty="0" smtClean="0">
                <a:solidFill>
                  <a:schemeClr val="accent5"/>
                </a:solidFill>
              </a:rPr>
              <a:t>Fabiana </a:t>
            </a:r>
            <a:r>
              <a:rPr lang="it-IT" sz="3200" b="1" dirty="0" err="1" smtClean="0">
                <a:solidFill>
                  <a:schemeClr val="accent5"/>
                </a:solidFill>
              </a:rPr>
              <a:t>Rubba</a:t>
            </a:r>
            <a:endParaRPr lang="it-IT" sz="3200" b="1" dirty="0" smtClean="0">
              <a:solidFill>
                <a:schemeClr val="accent5"/>
              </a:solidFill>
            </a:endParaRPr>
          </a:p>
          <a:p>
            <a:r>
              <a:rPr lang="it-IT" sz="3200" b="1" dirty="0" smtClean="0">
                <a:solidFill>
                  <a:schemeClr val="accent5"/>
                </a:solidFill>
              </a:rPr>
              <a:t>Il Ruolo dei </a:t>
            </a:r>
            <a:r>
              <a:rPr lang="it-IT" sz="3200" b="1" dirty="0" err="1" smtClean="0">
                <a:solidFill>
                  <a:schemeClr val="accent5"/>
                </a:solidFill>
              </a:rPr>
              <a:t>Gom</a:t>
            </a:r>
            <a:r>
              <a:rPr lang="it-IT" sz="3200" b="1" dirty="0" smtClean="0">
                <a:solidFill>
                  <a:schemeClr val="accent5"/>
                </a:solidFill>
              </a:rPr>
              <a:t> nella Formazione del Chirurgo</a:t>
            </a:r>
            <a:endParaRPr lang="it-IT" sz="3200" b="1" dirty="0">
              <a:solidFill>
                <a:schemeClr val="accent5"/>
              </a:solidFill>
            </a:endParaRPr>
          </a:p>
        </p:txBody>
      </p:sp>
      <p:pic>
        <p:nvPicPr>
          <p:cNvPr id="4" name="Immagine 3"/>
          <p:cNvPicPr>
            <a:picLocks noChangeAspect="1"/>
          </p:cNvPicPr>
          <p:nvPr/>
        </p:nvPicPr>
        <p:blipFill>
          <a:blip r:embed="rId2"/>
          <a:stretch>
            <a:fillRect/>
          </a:stretch>
        </p:blipFill>
        <p:spPr>
          <a:xfrm>
            <a:off x="701790" y="249816"/>
            <a:ext cx="1986395" cy="1489796"/>
          </a:xfrm>
          <a:prstGeom prst="rect">
            <a:avLst/>
          </a:prstGeom>
        </p:spPr>
      </p:pic>
      <p:pic>
        <p:nvPicPr>
          <p:cNvPr id="8"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033" y="260315"/>
            <a:ext cx="2126672" cy="123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a:blip r:embed="rId4"/>
          <a:stretch>
            <a:fillRect/>
          </a:stretch>
        </p:blipFill>
        <p:spPr>
          <a:xfrm>
            <a:off x="2362313" y="2203847"/>
            <a:ext cx="7940243" cy="4336328"/>
          </a:xfrm>
          <a:prstGeom prst="rect">
            <a:avLst/>
          </a:prstGeom>
        </p:spPr>
      </p:pic>
    </p:spTree>
    <p:extLst>
      <p:ext uri="{BB962C8B-B14F-4D97-AF65-F5344CB8AC3E}">
        <p14:creationId xmlns:p14="http://schemas.microsoft.com/office/powerpoint/2010/main" val="2349492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chemeClr val="accent1"/>
                </a:solidFill>
              </a:rPr>
              <a:t>L’importanza </a:t>
            </a:r>
            <a:r>
              <a:rPr lang="it-IT" b="1" dirty="0" smtClean="0">
                <a:solidFill>
                  <a:schemeClr val="accent1"/>
                </a:solidFill>
              </a:rPr>
              <a:t>dei volumi</a:t>
            </a:r>
            <a:endParaRPr lang="it-IT" b="1" dirty="0">
              <a:solidFill>
                <a:schemeClr val="accent1"/>
              </a:solidFill>
            </a:endParaRPr>
          </a:p>
        </p:txBody>
      </p:sp>
      <p:sp>
        <p:nvSpPr>
          <p:cNvPr id="3" name="Segnaposto contenuto 2"/>
          <p:cNvSpPr>
            <a:spLocks noGrp="1"/>
          </p:cNvSpPr>
          <p:nvPr>
            <p:ph idx="1"/>
          </p:nvPr>
        </p:nvSpPr>
        <p:spPr>
          <a:xfrm>
            <a:off x="838200" y="3685309"/>
            <a:ext cx="10515600" cy="2491654"/>
          </a:xfrm>
        </p:spPr>
        <p:txBody>
          <a:bodyPr/>
          <a:lstStyle/>
          <a:p>
            <a:pPr marL="0" indent="0" algn="just">
              <a:buNone/>
            </a:pPr>
            <a:r>
              <a:rPr lang="en-US" dirty="0" smtClean="0"/>
              <a:t>Conclusion: The establishment of a regional oncological network coincided with a de-escalation of thyroid cancer treatment and centralization of complex patients and interventions. However, no differences in postoperative complications over time were observed. Determining the impact of regional oncological networks on quality of care is challenging in the absence of uniform quality indicators.</a:t>
            </a:r>
            <a:endParaRPr lang="it-IT" dirty="0"/>
          </a:p>
        </p:txBody>
      </p:sp>
      <p:sp>
        <p:nvSpPr>
          <p:cNvPr id="4" name="Rettangolo 3"/>
          <p:cNvSpPr/>
          <p:nvPr/>
        </p:nvSpPr>
        <p:spPr>
          <a:xfrm>
            <a:off x="665018" y="2119745"/>
            <a:ext cx="8478982" cy="954107"/>
          </a:xfrm>
          <a:prstGeom prst="rect">
            <a:avLst/>
          </a:prstGeom>
        </p:spPr>
        <p:txBody>
          <a:bodyPr wrap="square">
            <a:spAutoFit/>
          </a:bodyPr>
          <a:lstStyle/>
          <a:p>
            <a:pPr algn="ctr"/>
            <a:r>
              <a:rPr lang="en-US" sz="2800" b="1" dirty="0" smtClean="0">
                <a:solidFill>
                  <a:srgbClr val="FF0000"/>
                </a:solidFill>
              </a:rPr>
              <a:t>Regional Collaboration and Trends in Clinical Management of Thyroid Cancer, 2023</a:t>
            </a:r>
            <a:endParaRPr lang="it-IT" sz="2800" b="1" dirty="0">
              <a:solidFill>
                <a:srgbClr val="FF0000"/>
              </a:solidFill>
            </a:endParaRPr>
          </a:p>
        </p:txBody>
      </p:sp>
    </p:spTree>
    <p:extLst>
      <p:ext uri="{BB962C8B-B14F-4D97-AF65-F5344CB8AC3E}">
        <p14:creationId xmlns:p14="http://schemas.microsoft.com/office/powerpoint/2010/main" val="3178618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sz="quarter"/>
          </p:nvPr>
        </p:nvSpPr>
        <p:spPr>
          <a:xfrm>
            <a:off x="899636" y="274638"/>
            <a:ext cx="10682764" cy="595800"/>
          </a:xfrm>
        </p:spPr>
        <p:txBody>
          <a:bodyPr>
            <a:normAutofit fontScale="90000"/>
          </a:bodyPr>
          <a:lstStyle/>
          <a:p>
            <a:pPr algn="ctr"/>
            <a:r>
              <a:rPr lang="it-IT" b="1" dirty="0" smtClean="0">
                <a:solidFill>
                  <a:srgbClr val="FF0000"/>
                </a:solidFill>
              </a:rPr>
              <a:t>DATI PNE</a:t>
            </a:r>
            <a:endParaRPr lang="it-IT" b="1" dirty="0">
              <a:solidFill>
                <a:srgbClr val="FF0000"/>
              </a:solidFill>
            </a:endParaRPr>
          </a:p>
        </p:txBody>
      </p:sp>
      <p:pic>
        <p:nvPicPr>
          <p:cNvPr id="19" name="Segnaposto contenuto 18"/>
          <p:cNvPicPr>
            <a:picLocks noGrp="1" noChangeAspect="1"/>
          </p:cNvPicPr>
          <p:nvPr>
            <p:ph sz="quarter" idx="1"/>
          </p:nvPr>
        </p:nvPicPr>
        <p:blipFill>
          <a:blip r:embed="rId2"/>
          <a:stretch>
            <a:fillRect/>
          </a:stretch>
        </p:blipFill>
        <p:spPr>
          <a:xfrm>
            <a:off x="635978" y="1292469"/>
            <a:ext cx="5392735" cy="2219265"/>
          </a:xfrm>
          <a:prstGeom prst="rect">
            <a:avLst/>
          </a:prstGeom>
        </p:spPr>
      </p:pic>
      <p:pic>
        <p:nvPicPr>
          <p:cNvPr id="21" name="Segnaposto contenuto 20"/>
          <p:cNvPicPr>
            <a:picLocks noGrp="1" noChangeAspect="1"/>
          </p:cNvPicPr>
          <p:nvPr>
            <p:ph sz="quarter" idx="3"/>
          </p:nvPr>
        </p:nvPicPr>
        <p:blipFill>
          <a:blip r:embed="rId3"/>
          <a:stretch>
            <a:fillRect/>
          </a:stretch>
        </p:blipFill>
        <p:spPr>
          <a:xfrm>
            <a:off x="741375" y="3938588"/>
            <a:ext cx="4812665" cy="2293536"/>
          </a:xfrm>
          <a:prstGeom prst="rect">
            <a:avLst/>
          </a:prstGeom>
        </p:spPr>
      </p:pic>
      <p:pic>
        <p:nvPicPr>
          <p:cNvPr id="20" name="Segnaposto contenuto 19"/>
          <p:cNvPicPr>
            <a:picLocks noGrp="1" noChangeAspect="1"/>
          </p:cNvPicPr>
          <p:nvPr>
            <p:ph sz="quarter" idx="2"/>
          </p:nvPr>
        </p:nvPicPr>
        <p:blipFill>
          <a:blip r:embed="rId4"/>
          <a:stretch>
            <a:fillRect/>
          </a:stretch>
        </p:blipFill>
        <p:spPr>
          <a:xfrm>
            <a:off x="6189663" y="1292469"/>
            <a:ext cx="5392737" cy="2219265"/>
          </a:xfrm>
          <a:prstGeom prst="rect">
            <a:avLst/>
          </a:prstGeom>
        </p:spPr>
      </p:pic>
      <p:pic>
        <p:nvPicPr>
          <p:cNvPr id="24" name="Segnaposto contenuto 23"/>
          <p:cNvPicPr>
            <a:picLocks noGrp="1" noChangeAspect="1"/>
          </p:cNvPicPr>
          <p:nvPr>
            <p:ph sz="quarter" idx="4"/>
          </p:nvPr>
        </p:nvPicPr>
        <p:blipFill>
          <a:blip r:embed="rId5"/>
          <a:stretch>
            <a:fillRect/>
          </a:stretch>
        </p:blipFill>
        <p:spPr>
          <a:xfrm>
            <a:off x="6330463" y="3815861"/>
            <a:ext cx="4961902" cy="2558561"/>
          </a:xfrm>
          <a:prstGeom prst="rect">
            <a:avLst/>
          </a:prstGeom>
        </p:spPr>
      </p:pic>
    </p:spTree>
    <p:extLst>
      <p:ext uri="{BB962C8B-B14F-4D97-AF65-F5344CB8AC3E}">
        <p14:creationId xmlns:p14="http://schemas.microsoft.com/office/powerpoint/2010/main" val="34192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sz="quarter"/>
          </p:nvPr>
        </p:nvSpPr>
        <p:spPr/>
        <p:txBody>
          <a:bodyPr/>
          <a:lstStyle/>
          <a:p>
            <a:pPr algn="ctr"/>
            <a:r>
              <a:rPr lang="it-IT" b="1" dirty="0" smtClean="0">
                <a:solidFill>
                  <a:srgbClr val="FF0000"/>
                </a:solidFill>
              </a:rPr>
              <a:t>DATI PNE</a:t>
            </a:r>
            <a:endParaRPr lang="it-IT" b="1" dirty="0">
              <a:solidFill>
                <a:srgbClr val="FF0000"/>
              </a:solidFill>
            </a:endParaRPr>
          </a:p>
        </p:txBody>
      </p:sp>
      <p:pic>
        <p:nvPicPr>
          <p:cNvPr id="4" name="Segnaposto contenuto 3"/>
          <p:cNvPicPr>
            <a:picLocks noGrp="1" noChangeAspect="1"/>
          </p:cNvPicPr>
          <p:nvPr>
            <p:ph sz="quarter" idx="1"/>
          </p:nvPr>
        </p:nvPicPr>
        <p:blipFill>
          <a:blip r:embed="rId2"/>
          <a:stretch>
            <a:fillRect/>
          </a:stretch>
        </p:blipFill>
        <p:spPr>
          <a:xfrm>
            <a:off x="609600" y="1874653"/>
            <a:ext cx="5392738" cy="1637081"/>
          </a:xfrm>
          <a:prstGeom prst="rect">
            <a:avLst/>
          </a:prstGeom>
        </p:spPr>
      </p:pic>
      <p:pic>
        <p:nvPicPr>
          <p:cNvPr id="6" name="Segnaposto contenuto 5"/>
          <p:cNvPicPr>
            <a:picLocks noGrp="1" noChangeAspect="1"/>
          </p:cNvPicPr>
          <p:nvPr>
            <p:ph sz="quarter" idx="3"/>
          </p:nvPr>
        </p:nvPicPr>
        <p:blipFill>
          <a:blip r:embed="rId3"/>
          <a:stretch>
            <a:fillRect/>
          </a:stretch>
        </p:blipFill>
        <p:spPr>
          <a:xfrm>
            <a:off x="609600" y="4213835"/>
            <a:ext cx="5392738" cy="1637081"/>
          </a:xfrm>
          <a:prstGeom prst="rect">
            <a:avLst/>
          </a:prstGeom>
        </p:spPr>
      </p:pic>
      <p:pic>
        <p:nvPicPr>
          <p:cNvPr id="12" name="Segnaposto contenuto 11"/>
          <p:cNvPicPr>
            <a:picLocks noGrp="1" noChangeAspect="1"/>
          </p:cNvPicPr>
          <p:nvPr>
            <p:ph sz="quarter" idx="2"/>
          </p:nvPr>
        </p:nvPicPr>
        <p:blipFill>
          <a:blip r:embed="rId4"/>
          <a:stretch>
            <a:fillRect/>
          </a:stretch>
        </p:blipFill>
        <p:spPr>
          <a:xfrm>
            <a:off x="6551720" y="1609546"/>
            <a:ext cx="4925329" cy="2238786"/>
          </a:xfrm>
          <a:prstGeom prst="rect">
            <a:avLst/>
          </a:prstGeom>
        </p:spPr>
      </p:pic>
      <p:pic>
        <p:nvPicPr>
          <p:cNvPr id="14" name="Segnaposto contenuto 13"/>
          <p:cNvPicPr>
            <a:picLocks noGrp="1" noChangeAspect="1"/>
          </p:cNvPicPr>
          <p:nvPr>
            <p:ph sz="quarter" idx="4"/>
          </p:nvPr>
        </p:nvPicPr>
        <p:blipFill>
          <a:blip r:embed="rId5"/>
          <a:stretch>
            <a:fillRect/>
          </a:stretch>
        </p:blipFill>
        <p:spPr>
          <a:xfrm>
            <a:off x="6189663" y="4213835"/>
            <a:ext cx="5392737" cy="1637080"/>
          </a:xfrm>
          <a:prstGeom prst="rect">
            <a:avLst/>
          </a:prstGeom>
        </p:spPr>
      </p:pic>
    </p:spTree>
    <p:extLst>
      <p:ext uri="{BB962C8B-B14F-4D97-AF65-F5344CB8AC3E}">
        <p14:creationId xmlns:p14="http://schemas.microsoft.com/office/powerpoint/2010/main" val="1924312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714375"/>
            <a:ext cx="15779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Sottotitolo 3"/>
          <p:cNvSpPr txBox="1">
            <a:spLocks noChangeArrowheads="1"/>
          </p:cNvSpPr>
          <p:nvPr/>
        </p:nvSpPr>
        <p:spPr bwMode="auto">
          <a:xfrm>
            <a:off x="1620838" y="2214563"/>
            <a:ext cx="8950325" cy="17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37148" rIns="74295" bIns="371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lnSpc>
                <a:spcPct val="90000"/>
              </a:lnSpc>
              <a:spcBef>
                <a:spcPts val="1000"/>
              </a:spcBef>
              <a:buClrTx/>
              <a:buSzTx/>
              <a:buFont typeface="Arial" panose="020B0604020202020204" pitchFamily="34" charset="0"/>
              <a:buNone/>
            </a:pPr>
            <a:r>
              <a:rPr lang="it-IT" altLang="it-IT" sz="2600" b="1" dirty="0" smtClean="0">
                <a:solidFill>
                  <a:srgbClr val="C00000"/>
                </a:solidFill>
              </a:rPr>
              <a:t>LIVER </a:t>
            </a:r>
            <a:r>
              <a:rPr lang="it-IT" altLang="it-IT" sz="2600" b="1" dirty="0" smtClean="0">
                <a:solidFill>
                  <a:srgbClr val="C00000"/>
                </a:solidFill>
              </a:rPr>
              <a:t>METASTASIS RENDERING</a:t>
            </a:r>
            <a:endParaRPr lang="it-IT" altLang="it-IT" sz="2600" b="1" dirty="0">
              <a:solidFill>
                <a:srgbClr val="C00000"/>
              </a:solidFill>
            </a:endParaRPr>
          </a:p>
          <a:p>
            <a:pPr algn="ctr" eaLnBrk="1" hangingPunct="1">
              <a:lnSpc>
                <a:spcPct val="90000"/>
              </a:lnSpc>
              <a:spcBef>
                <a:spcPts val="1000"/>
              </a:spcBef>
              <a:buClrTx/>
              <a:buSzTx/>
              <a:buFont typeface="Arial" panose="020B0604020202020204" pitchFamily="34" charset="0"/>
              <a:buNone/>
            </a:pPr>
            <a:r>
              <a:rPr lang="it-IT" altLang="it-IT" sz="2600" b="1" dirty="0" smtClean="0">
                <a:solidFill>
                  <a:srgbClr val="C00000"/>
                </a:solidFill>
              </a:rPr>
              <a:t>PER </a:t>
            </a:r>
            <a:r>
              <a:rPr lang="it-IT" altLang="it-IT" sz="2600" b="1" dirty="0" smtClean="0">
                <a:solidFill>
                  <a:srgbClr val="C00000"/>
                </a:solidFill>
              </a:rPr>
              <a:t>CHIARIRE IL MODELLO EVOLUTIVO DELLA MALATTIA METASTATICA</a:t>
            </a:r>
          </a:p>
          <a:p>
            <a:pPr algn="ctr" eaLnBrk="1" hangingPunct="1">
              <a:lnSpc>
                <a:spcPct val="90000"/>
              </a:lnSpc>
              <a:spcBef>
                <a:spcPts val="1000"/>
              </a:spcBef>
              <a:buClrTx/>
              <a:buSzTx/>
              <a:buFont typeface="Arial" panose="020B0604020202020204" pitchFamily="34" charset="0"/>
              <a:buNone/>
            </a:pPr>
            <a:r>
              <a:rPr lang="it-IT" altLang="it-IT" sz="2600" b="1" dirty="0" smtClean="0">
                <a:solidFill>
                  <a:srgbClr val="C00000"/>
                </a:solidFill>
              </a:rPr>
              <a:t>Una ipotesi di interazione con il </a:t>
            </a:r>
            <a:r>
              <a:rPr lang="it-IT" altLang="it-IT" sz="2600" b="1" dirty="0" err="1" smtClean="0">
                <a:solidFill>
                  <a:srgbClr val="C00000"/>
                </a:solidFill>
              </a:rPr>
              <a:t>Tumor</a:t>
            </a:r>
            <a:r>
              <a:rPr lang="it-IT" altLang="it-IT" sz="2600" b="1" dirty="0" smtClean="0">
                <a:solidFill>
                  <a:srgbClr val="C00000"/>
                </a:solidFill>
              </a:rPr>
              <a:t> </a:t>
            </a:r>
            <a:r>
              <a:rPr lang="it-IT" altLang="it-IT" sz="2600" b="1" dirty="0" err="1" smtClean="0">
                <a:solidFill>
                  <a:srgbClr val="C00000"/>
                </a:solidFill>
              </a:rPr>
              <a:t>Molecolar</a:t>
            </a:r>
            <a:r>
              <a:rPr lang="it-IT" altLang="it-IT" sz="2600" b="1" dirty="0" smtClean="0">
                <a:solidFill>
                  <a:srgbClr val="C00000"/>
                </a:solidFill>
              </a:rPr>
              <a:t> Board</a:t>
            </a:r>
            <a:endParaRPr lang="it-IT" altLang="it-IT" sz="2600" b="1" dirty="0">
              <a:solidFill>
                <a:srgbClr val="C00000"/>
              </a:solidFill>
            </a:endParaRPr>
          </a:p>
        </p:txBody>
      </p:sp>
      <p:pic>
        <p:nvPicPr>
          <p:cNvPr id="7174" name="Immagin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838" y="333375"/>
            <a:ext cx="246697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742950"/>
            <a:ext cx="15779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4"/>
          <a:stretch>
            <a:fillRect/>
          </a:stretch>
        </p:blipFill>
        <p:spPr>
          <a:xfrm>
            <a:off x="9102766" y="522315"/>
            <a:ext cx="1987468" cy="1487553"/>
          </a:xfrm>
          <a:prstGeom prst="rect">
            <a:avLst/>
          </a:prstGeom>
        </p:spPr>
      </p:pic>
    </p:spTree>
    <p:extLst>
      <p:ext uri="{BB962C8B-B14F-4D97-AF65-F5344CB8AC3E}">
        <p14:creationId xmlns:p14="http://schemas.microsoft.com/office/powerpoint/2010/main" val="648197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solidFill>
                  <a:srgbClr val="C00000"/>
                </a:solidFill>
              </a:rPr>
              <a:t>What Are Spandrels? </a:t>
            </a:r>
            <a:endParaRPr lang="it-IT" dirty="0">
              <a:solidFill>
                <a:srgbClr val="C00000"/>
              </a:solidFill>
            </a:endParaRPr>
          </a:p>
        </p:txBody>
      </p:sp>
      <p:sp>
        <p:nvSpPr>
          <p:cNvPr id="3" name="Segnaposto contenuto 2"/>
          <p:cNvSpPr>
            <a:spLocks noGrp="1"/>
          </p:cNvSpPr>
          <p:nvPr>
            <p:ph idx="1"/>
          </p:nvPr>
        </p:nvSpPr>
        <p:spPr/>
        <p:txBody>
          <a:bodyPr>
            <a:normAutofit fontScale="77500" lnSpcReduction="20000"/>
          </a:bodyPr>
          <a:lstStyle/>
          <a:p>
            <a:r>
              <a:rPr lang="en-US" dirty="0" smtClean="0"/>
              <a:t>Spandrels are byproducts of evolution. They arise due to the evolution of one trait, but this unintended trait may not have any function.</a:t>
            </a:r>
          </a:p>
          <a:p>
            <a:pPr marL="0" indent="0">
              <a:buNone/>
            </a:pPr>
            <a:endParaRPr lang="en-US" dirty="0" smtClean="0"/>
          </a:p>
          <a:p>
            <a:pPr>
              <a:spcBef>
                <a:spcPts val="0"/>
              </a:spcBef>
            </a:pPr>
            <a:r>
              <a:rPr lang="en-US" dirty="0" smtClean="0"/>
              <a:t>Gould and </a:t>
            </a:r>
            <a:r>
              <a:rPr lang="en-US" dirty="0" err="1" smtClean="0"/>
              <a:t>Lewontin</a:t>
            </a:r>
            <a:r>
              <a:rPr lang="en-US" dirty="0" smtClean="0"/>
              <a:t> called these </a:t>
            </a:r>
            <a:r>
              <a:rPr lang="en-US" dirty="0" err="1" smtClean="0"/>
              <a:t>nonadaptative</a:t>
            </a:r>
            <a:r>
              <a:rPr lang="en-US" dirty="0" smtClean="0"/>
              <a:t> by-products that "become available for later and secondary utility" "spandrels". In masonry </a:t>
            </a:r>
            <a:r>
              <a:rPr lang="en-US" dirty="0" err="1" smtClean="0"/>
              <a:t>vocabulary,spandrels</a:t>
            </a:r>
            <a:r>
              <a:rPr lang="en-US" dirty="0" smtClean="0"/>
              <a:t> are triangular spaces between two arches or between an arch and a supporting dome</a:t>
            </a:r>
          </a:p>
          <a:p>
            <a:endParaRPr lang="en-US" dirty="0" smtClean="0"/>
          </a:p>
          <a:p>
            <a:r>
              <a:rPr lang="en-US" dirty="0" smtClean="0"/>
              <a:t>Gould and </a:t>
            </a:r>
            <a:r>
              <a:rPr lang="en-US" dirty="0" err="1" smtClean="0"/>
              <a:t>Lewontin</a:t>
            </a:r>
            <a:r>
              <a:rPr lang="en-US" dirty="0" smtClean="0"/>
              <a:t> defined a biological spandrel as a byproduct of evolutionary adaptation. Simply put, they’re like ‘leftovers’ of some other trait that evolved. This means that the spandrel isn’t an adaptation to anything in the environment. Instead, it is a secondary trait that arose from the development of another primary trait.</a:t>
            </a:r>
          </a:p>
          <a:p>
            <a:endParaRPr lang="en-US" dirty="0" smtClean="0"/>
          </a:p>
          <a:p>
            <a:r>
              <a:rPr lang="en-US" dirty="0" smtClean="0"/>
              <a:t>The easiest spandrel to visualize is the human chin. On hypothesis about why humans are the only animals that have a chin is that it is merely a byproduct of the growth of different parts of the jaw.</a:t>
            </a:r>
            <a:endParaRPr lang="it-IT" dirty="0"/>
          </a:p>
        </p:txBody>
      </p:sp>
    </p:spTree>
    <p:extLst>
      <p:ext uri="{BB962C8B-B14F-4D97-AF65-F5344CB8AC3E}">
        <p14:creationId xmlns:p14="http://schemas.microsoft.com/office/powerpoint/2010/main" val="293851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a:solidFill>
                  <a:srgbClr val="FF0000"/>
                </a:solidFill>
              </a:rPr>
              <a:t>R</a:t>
            </a:r>
            <a:r>
              <a:rPr lang="en-US" b="1" dirty="0" smtClean="0">
                <a:solidFill>
                  <a:srgbClr val="FF0000"/>
                </a:solidFill>
              </a:rPr>
              <a:t>esult from biochemical constraints that are "hardwired" in signaling and metabolic</a:t>
            </a:r>
            <a:br>
              <a:rPr lang="en-US" b="1" dirty="0" smtClean="0">
                <a:solidFill>
                  <a:srgbClr val="FF0000"/>
                </a:solidFill>
              </a:rPr>
            </a:br>
            <a:r>
              <a:rPr lang="en-US" b="1" dirty="0" smtClean="0">
                <a:solidFill>
                  <a:srgbClr val="FF0000"/>
                </a:solidFill>
              </a:rPr>
              <a:t>pathways</a:t>
            </a:r>
            <a:endParaRPr lang="it-IT" b="1" dirty="0">
              <a:solidFill>
                <a:srgbClr val="FF0000"/>
              </a:solidFill>
            </a:endParaRPr>
          </a:p>
        </p:txBody>
      </p:sp>
      <p:sp>
        <p:nvSpPr>
          <p:cNvPr id="3" name="Segnaposto contenuto 2"/>
          <p:cNvSpPr>
            <a:spLocks noGrp="1"/>
          </p:cNvSpPr>
          <p:nvPr>
            <p:ph idx="1"/>
          </p:nvPr>
        </p:nvSpPr>
        <p:spPr/>
        <p:txBody>
          <a:bodyPr>
            <a:normAutofit/>
          </a:bodyPr>
          <a:lstStyle/>
          <a:p>
            <a:pPr marL="0" indent="0">
              <a:buNone/>
            </a:pPr>
            <a:r>
              <a:rPr lang="en-US" dirty="0" smtClean="0"/>
              <a:t>Several recent reports have revealed unexpected mechanisms that do not fit the gradualist scenario involving the stepwise genetic modifications of cells toward malignancy but resemble the "punctuated-equilibrium" model of speciation (34–36). In some review, it was e proposed that cooption, another concept initially developed to resolve questions raised by the Darwinian theory, may also have broad applicability in oncology. Finally, from a clinical standpoint, it is worth underscoring that components of the genetic regulatory networks co-opted during tumor progression will constitute, when identified, prime choices for designing targeted drugs</a:t>
            </a:r>
            <a:endParaRPr lang="it-IT" dirty="0"/>
          </a:p>
        </p:txBody>
      </p:sp>
    </p:spTree>
    <p:extLst>
      <p:ext uri="{BB962C8B-B14F-4D97-AF65-F5344CB8AC3E}">
        <p14:creationId xmlns:p14="http://schemas.microsoft.com/office/powerpoint/2010/main" val="287157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a 8"/>
          <p:cNvGraphicFramePr>
            <a:graphicFrameLocks noGrp="1"/>
          </p:cNvGraphicFramePr>
          <p:nvPr>
            <p:extLst/>
          </p:nvPr>
        </p:nvGraphicFramePr>
        <p:xfrm>
          <a:off x="6345382" y="1801093"/>
          <a:ext cx="5583381" cy="4348350"/>
        </p:xfrm>
        <a:graphic>
          <a:graphicData uri="http://schemas.openxmlformats.org/drawingml/2006/table">
            <a:tbl>
              <a:tblPr/>
              <a:tblGrid>
                <a:gridCol w="5010967">
                  <a:extLst>
                    <a:ext uri="{9D8B030D-6E8A-4147-A177-3AD203B41FA5}">
                      <a16:colId xmlns:a16="http://schemas.microsoft.com/office/drawing/2014/main" val="4053547288"/>
                    </a:ext>
                  </a:extLst>
                </a:gridCol>
                <a:gridCol w="572414">
                  <a:extLst>
                    <a:ext uri="{9D8B030D-6E8A-4147-A177-3AD203B41FA5}">
                      <a16:colId xmlns:a16="http://schemas.microsoft.com/office/drawing/2014/main" val="2516478974"/>
                    </a:ext>
                  </a:extLst>
                </a:gridCol>
              </a:tblGrid>
              <a:tr h="206499">
                <a:tc>
                  <a:txBody>
                    <a:bodyPr/>
                    <a:lstStyle/>
                    <a:p>
                      <a:pPr algn="l" fontAlgn="b"/>
                      <a:r>
                        <a:rPr lang="it-IT" sz="1300" b="1" i="0" u="none" strike="noStrike" dirty="0">
                          <a:solidFill>
                            <a:srgbClr val="000000"/>
                          </a:solidFill>
                          <a:effectLst/>
                          <a:latin typeface="Calibri" panose="020F0502020204030204" pitchFamily="34" charset="0"/>
                        </a:rPr>
                        <a:t>GASTRIC</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2</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09021973"/>
                  </a:ext>
                </a:extLst>
              </a:tr>
              <a:tr h="206499">
                <a:tc>
                  <a:txBody>
                    <a:bodyPr/>
                    <a:lstStyle/>
                    <a:p>
                      <a:pPr algn="l" fontAlgn="b"/>
                      <a:r>
                        <a:rPr lang="it-IT" sz="1300" b="0" i="0" u="none" strike="noStrike" dirty="0">
                          <a:solidFill>
                            <a:srgbClr val="000000"/>
                          </a:solidFill>
                          <a:effectLst/>
                          <a:latin typeface="Calibri" panose="020F0502020204030204" pitchFamily="34" charset="0"/>
                        </a:rPr>
                        <a:t>ABLATION SG III-IV-V-VI</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322246568"/>
                  </a:ext>
                </a:extLst>
              </a:tr>
              <a:tr h="206499">
                <a:tc>
                  <a:txBody>
                    <a:bodyPr/>
                    <a:lstStyle/>
                    <a:p>
                      <a:pPr algn="l" fontAlgn="b"/>
                      <a:r>
                        <a:rPr lang="en-US" sz="1300" b="0" i="0" u="none" strike="noStrike" dirty="0">
                          <a:solidFill>
                            <a:srgbClr val="000000"/>
                          </a:solidFill>
                          <a:effectLst/>
                          <a:latin typeface="Calibri" panose="020F0502020204030204" pitchFamily="34" charset="0"/>
                        </a:rPr>
                        <a:t>WEDGE SG III SG </a:t>
                      </a:r>
                      <a:r>
                        <a:rPr lang="en-US" sz="1300" b="0" i="0" u="none" strike="noStrike" dirty="0" err="1">
                          <a:solidFill>
                            <a:srgbClr val="000000"/>
                          </a:solidFill>
                          <a:effectLst/>
                          <a:latin typeface="Calibri" panose="020F0502020204030204" pitchFamily="34" charset="0"/>
                        </a:rPr>
                        <a:t>IVb</a:t>
                      </a:r>
                      <a:endParaRPr lang="en-US" sz="1300" b="0" i="0" u="none" strike="noStrike" dirty="0">
                        <a:solidFill>
                          <a:srgbClr val="000000"/>
                        </a:solidFill>
                        <a:effectLst/>
                        <a:latin typeface="Calibri" panose="020F0502020204030204" pitchFamily="34" charset="0"/>
                      </a:endParaRPr>
                    </a:p>
                  </a:txBody>
                  <a:tcPr marL="59647" marR="6627" marT="6627" marB="0" anchor="b">
                    <a:lnL>
                      <a:noFill/>
                    </a:lnL>
                    <a:lnR>
                      <a:noFill/>
                    </a:lnR>
                    <a:lnT>
                      <a:noFill/>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4077764732"/>
                  </a:ext>
                </a:extLst>
              </a:tr>
              <a:tr h="206499">
                <a:tc>
                  <a:txBody>
                    <a:bodyPr/>
                    <a:lstStyle/>
                    <a:p>
                      <a:pPr algn="l" fontAlgn="b"/>
                      <a:r>
                        <a:rPr lang="it-IT" sz="1300" b="1" i="0" u="none" strike="noStrike" dirty="0" err="1">
                          <a:solidFill>
                            <a:srgbClr val="000000"/>
                          </a:solidFill>
                          <a:effectLst/>
                          <a:latin typeface="Calibri" panose="020F0502020204030204" pitchFamily="34" charset="0"/>
                        </a:rPr>
                        <a:t>Kidney</a:t>
                      </a:r>
                      <a:endParaRPr lang="it-IT" sz="1300" b="1" i="0" u="none" strike="noStrike" dirty="0">
                        <a:solidFill>
                          <a:srgbClr val="000000"/>
                        </a:solidFill>
                        <a:effectLst/>
                        <a:latin typeface="Calibri" panose="020F0502020204030204" pitchFamily="34" charset="0"/>
                      </a:endParaRP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3</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56471402"/>
                  </a:ext>
                </a:extLst>
              </a:tr>
              <a:tr h="206499">
                <a:tc>
                  <a:txBody>
                    <a:bodyPr/>
                    <a:lstStyle/>
                    <a:p>
                      <a:pPr algn="l" fontAlgn="b"/>
                      <a:r>
                        <a:rPr lang="it-IT" sz="1300" b="0" i="0" u="none" strike="noStrike" dirty="0">
                          <a:solidFill>
                            <a:srgbClr val="000000"/>
                          </a:solidFill>
                          <a:effectLst/>
                          <a:latin typeface="Calibri" panose="020F0502020204030204" pitchFamily="34" charset="0"/>
                        </a:rPr>
                        <a:t>BIOPSY</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712751226"/>
                  </a:ext>
                </a:extLst>
              </a:tr>
              <a:tr h="206499">
                <a:tc>
                  <a:txBody>
                    <a:bodyPr/>
                    <a:lstStyle/>
                    <a:p>
                      <a:pPr algn="l" fontAlgn="b"/>
                      <a:r>
                        <a:rPr lang="it-IT" sz="1300" b="0" i="0" u="none" strike="noStrike">
                          <a:solidFill>
                            <a:srgbClr val="000000"/>
                          </a:solidFill>
                          <a:effectLst/>
                          <a:latin typeface="Calibri" panose="020F0502020204030204" pitchFamily="34" charset="0"/>
                        </a:rPr>
                        <a:t>MESOHEPATECTOMY SG IV-V-VIII</a:t>
                      </a:r>
                    </a:p>
                  </a:txBody>
                  <a:tcPr marL="59647" marR="6627" marT="6627" marB="0" anchor="b">
                    <a:lnL>
                      <a:noFill/>
                    </a:lnL>
                    <a:lnR>
                      <a:noFill/>
                    </a:lnR>
                    <a:lnT>
                      <a:noFill/>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257822039"/>
                  </a:ext>
                </a:extLst>
              </a:tr>
              <a:tr h="206499">
                <a:tc>
                  <a:txBody>
                    <a:bodyPr/>
                    <a:lstStyle/>
                    <a:p>
                      <a:pPr algn="l" fontAlgn="b"/>
                      <a:r>
                        <a:rPr lang="it-IT" sz="1300" b="0" i="0" u="none" strike="noStrike" dirty="0">
                          <a:solidFill>
                            <a:srgbClr val="000000"/>
                          </a:solidFill>
                          <a:effectLst/>
                          <a:latin typeface="Calibri" panose="020F0502020204030204" pitchFamily="34" charset="0"/>
                        </a:rPr>
                        <a:t>PANCREATICODUODENECTOMY</a:t>
                      </a:r>
                    </a:p>
                  </a:txBody>
                  <a:tcPr marL="59647" marR="6627" marT="6627" marB="0" anchor="b">
                    <a:lnL>
                      <a:noFill/>
                    </a:lnL>
                    <a:lnR>
                      <a:noFill/>
                    </a:lnR>
                    <a:lnT>
                      <a:noFill/>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334460383"/>
                  </a:ext>
                </a:extLst>
              </a:tr>
              <a:tr h="206499">
                <a:tc>
                  <a:txBody>
                    <a:bodyPr/>
                    <a:lstStyle/>
                    <a:p>
                      <a:pPr algn="l" fontAlgn="b"/>
                      <a:r>
                        <a:rPr lang="it-IT" sz="1300" b="1" i="0" u="none" strike="noStrike" dirty="0">
                          <a:solidFill>
                            <a:srgbClr val="000000"/>
                          </a:solidFill>
                          <a:effectLst/>
                          <a:latin typeface="Calibri" panose="020F0502020204030204" pitchFamily="34" charset="0"/>
                        </a:rPr>
                        <a:t>MELANOMA</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50929030"/>
                  </a:ext>
                </a:extLst>
              </a:tr>
              <a:tr h="218370">
                <a:tc>
                  <a:txBody>
                    <a:bodyPr/>
                    <a:lstStyle/>
                    <a:p>
                      <a:pPr algn="l" fontAlgn="b"/>
                      <a:r>
                        <a:rPr lang="it-IT" sz="1300" b="0" i="0" u="none" strike="noStrike" dirty="0">
                          <a:solidFill>
                            <a:srgbClr val="000000"/>
                          </a:solidFill>
                          <a:effectLst/>
                          <a:latin typeface="Calibri" panose="020F0502020204030204" pitchFamily="34" charset="0"/>
                        </a:rPr>
                        <a:t>RESECTION </a:t>
                      </a:r>
                      <a:r>
                        <a:rPr lang="it-IT" sz="1300" b="0" i="0" u="none" strike="noStrike" dirty="0" err="1">
                          <a:solidFill>
                            <a:srgbClr val="000000"/>
                          </a:solidFill>
                          <a:effectLst/>
                          <a:latin typeface="Calibri" panose="020F0502020204030204" pitchFamily="34" charset="0"/>
                        </a:rPr>
                        <a:t>IVb-V+Cholecistectomy+Roux</a:t>
                      </a:r>
                      <a:endParaRPr lang="it-IT" sz="1300" b="0" i="0" u="none" strike="noStrike" dirty="0">
                        <a:solidFill>
                          <a:srgbClr val="000000"/>
                        </a:solidFill>
                        <a:effectLst/>
                        <a:latin typeface="Calibri" panose="020F0502020204030204" pitchFamily="34" charset="0"/>
                      </a:endParaRP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491296223"/>
                  </a:ext>
                </a:extLst>
              </a:tr>
              <a:tr h="206499">
                <a:tc>
                  <a:txBody>
                    <a:bodyPr/>
                    <a:lstStyle/>
                    <a:p>
                      <a:pPr algn="l" fontAlgn="b"/>
                      <a:r>
                        <a:rPr lang="it-IT" sz="1300" b="1" i="0" u="none" strike="noStrike" dirty="0">
                          <a:solidFill>
                            <a:srgbClr val="000000"/>
                          </a:solidFill>
                          <a:effectLst/>
                          <a:latin typeface="Calibri" panose="020F0502020204030204" pitchFamily="34" charset="0"/>
                        </a:rPr>
                        <a:t>OVARIC</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73215255"/>
                  </a:ext>
                </a:extLst>
              </a:tr>
              <a:tr h="206499">
                <a:tc>
                  <a:txBody>
                    <a:bodyPr/>
                    <a:lstStyle/>
                    <a:p>
                      <a:pPr algn="l" fontAlgn="b"/>
                      <a:r>
                        <a:rPr lang="it-IT" sz="1300" b="0" i="0" u="none" strike="noStrike" dirty="0">
                          <a:solidFill>
                            <a:srgbClr val="000000"/>
                          </a:solidFill>
                          <a:effectLst/>
                          <a:latin typeface="Calibri" panose="020F0502020204030204" pitchFamily="34" charset="0"/>
                        </a:rPr>
                        <a:t>BISEGMENTECTOMY V-VIII</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3772235"/>
                  </a:ext>
                </a:extLst>
              </a:tr>
              <a:tr h="206499">
                <a:tc>
                  <a:txBody>
                    <a:bodyPr/>
                    <a:lstStyle/>
                    <a:p>
                      <a:pPr algn="l" fontAlgn="b"/>
                      <a:r>
                        <a:rPr lang="it-IT" sz="1300" b="1" i="0" u="none" strike="noStrike" dirty="0">
                          <a:solidFill>
                            <a:srgbClr val="000000"/>
                          </a:solidFill>
                          <a:effectLst/>
                          <a:latin typeface="Calibri" panose="020F0502020204030204" pitchFamily="34" charset="0"/>
                        </a:rPr>
                        <a:t>PANCREAS</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842238930"/>
                  </a:ext>
                </a:extLst>
              </a:tr>
              <a:tr h="206499">
                <a:tc>
                  <a:txBody>
                    <a:bodyPr/>
                    <a:lstStyle/>
                    <a:p>
                      <a:pPr algn="l" fontAlgn="b"/>
                      <a:r>
                        <a:rPr lang="it-IT" sz="1300" b="0" i="0" u="none" strike="noStrike" dirty="0" err="1">
                          <a:solidFill>
                            <a:srgbClr val="000000"/>
                          </a:solidFill>
                          <a:effectLst/>
                          <a:latin typeface="Calibri" panose="020F0502020204030204" pitchFamily="34" charset="0"/>
                        </a:rPr>
                        <a:t>Anatomical</a:t>
                      </a:r>
                      <a:r>
                        <a:rPr lang="it-IT" sz="1300" b="0" i="0" u="none" strike="noStrike" dirty="0">
                          <a:solidFill>
                            <a:srgbClr val="000000"/>
                          </a:solidFill>
                          <a:effectLst/>
                          <a:latin typeface="Calibri" panose="020F0502020204030204" pitchFamily="34" charset="0"/>
                        </a:rPr>
                        <a:t> </a:t>
                      </a:r>
                      <a:r>
                        <a:rPr lang="it-IT" sz="1300" b="0" i="0" u="none" strike="noStrike" dirty="0" err="1">
                          <a:solidFill>
                            <a:srgbClr val="000000"/>
                          </a:solidFill>
                          <a:effectLst/>
                          <a:latin typeface="Calibri" panose="020F0502020204030204" pitchFamily="34" charset="0"/>
                        </a:rPr>
                        <a:t>Resection</a:t>
                      </a:r>
                      <a:r>
                        <a:rPr lang="it-IT" sz="1300" b="0" i="0" u="none" strike="noStrike" dirty="0">
                          <a:solidFill>
                            <a:srgbClr val="000000"/>
                          </a:solidFill>
                          <a:effectLst/>
                          <a:latin typeface="Calibri" panose="020F0502020204030204" pitchFamily="34" charset="0"/>
                        </a:rPr>
                        <a:t> S7</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92382640"/>
                  </a:ext>
                </a:extLst>
              </a:tr>
              <a:tr h="206499">
                <a:tc>
                  <a:txBody>
                    <a:bodyPr/>
                    <a:lstStyle/>
                    <a:p>
                      <a:pPr algn="l" fontAlgn="b"/>
                      <a:r>
                        <a:rPr lang="it-IT" sz="1300" b="1" i="0" u="none" strike="noStrike" dirty="0">
                          <a:solidFill>
                            <a:srgbClr val="000000"/>
                          </a:solidFill>
                          <a:effectLst/>
                          <a:latin typeface="Calibri" panose="020F0502020204030204" pitchFamily="34" charset="0"/>
                        </a:rPr>
                        <a:t>PROSTATE</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810868483"/>
                  </a:ext>
                </a:extLst>
              </a:tr>
              <a:tr h="206499">
                <a:tc>
                  <a:txBody>
                    <a:bodyPr/>
                    <a:lstStyle/>
                    <a:p>
                      <a:pPr algn="l" fontAlgn="b"/>
                      <a:r>
                        <a:rPr lang="it-IT" sz="1300" b="0" i="0" u="none" strike="noStrike" dirty="0">
                          <a:solidFill>
                            <a:srgbClr val="000000"/>
                          </a:solidFill>
                          <a:effectLst/>
                          <a:latin typeface="Calibri" panose="020F0502020204030204" pitchFamily="34" charset="0"/>
                        </a:rPr>
                        <a:t>RIGHT HEPATECTOMY</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827619057"/>
                  </a:ext>
                </a:extLst>
              </a:tr>
              <a:tr h="206499">
                <a:tc>
                  <a:txBody>
                    <a:bodyPr/>
                    <a:lstStyle/>
                    <a:p>
                      <a:pPr algn="l" fontAlgn="b"/>
                      <a:r>
                        <a:rPr lang="it-IT" sz="1300" b="1" i="0" u="none" strike="noStrike" dirty="0">
                          <a:solidFill>
                            <a:srgbClr val="000000"/>
                          </a:solidFill>
                          <a:effectLst/>
                          <a:latin typeface="Calibri" panose="020F0502020204030204" pitchFamily="34" charset="0"/>
                        </a:rPr>
                        <a:t>UVEAL</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953675099"/>
                  </a:ext>
                </a:extLst>
              </a:tr>
              <a:tr h="206499">
                <a:tc>
                  <a:txBody>
                    <a:bodyPr/>
                    <a:lstStyle/>
                    <a:p>
                      <a:pPr algn="l" fontAlgn="b"/>
                      <a:r>
                        <a:rPr lang="it-IT" sz="1300" b="0" i="0" u="none" strike="noStrike" dirty="0">
                          <a:solidFill>
                            <a:srgbClr val="000000"/>
                          </a:solidFill>
                          <a:effectLst/>
                          <a:latin typeface="Calibri" panose="020F0502020204030204" pitchFamily="34" charset="0"/>
                        </a:rPr>
                        <a:t>SEGMENTECTOMY SG 1</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006218447"/>
                  </a:ext>
                </a:extLst>
              </a:tr>
              <a:tr h="206499">
                <a:tc>
                  <a:txBody>
                    <a:bodyPr/>
                    <a:lstStyle/>
                    <a:p>
                      <a:pPr algn="l" fontAlgn="b"/>
                      <a:r>
                        <a:rPr lang="it-IT" sz="1300" b="1" i="0" u="none" strike="noStrike" dirty="0">
                          <a:solidFill>
                            <a:srgbClr val="000000"/>
                          </a:solidFill>
                          <a:effectLst/>
                          <a:latin typeface="Calibri" panose="020F0502020204030204" pitchFamily="34" charset="0"/>
                        </a:rPr>
                        <a:t>UVEAL MELANOMA</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49974560"/>
                  </a:ext>
                </a:extLst>
              </a:tr>
              <a:tr h="206499">
                <a:tc>
                  <a:txBody>
                    <a:bodyPr/>
                    <a:lstStyle/>
                    <a:p>
                      <a:pPr algn="l" fontAlgn="b"/>
                      <a:r>
                        <a:rPr lang="it-IT" sz="1300" b="0" i="0" u="none" strike="noStrike" dirty="0">
                          <a:solidFill>
                            <a:srgbClr val="000000"/>
                          </a:solidFill>
                          <a:effectLst/>
                          <a:latin typeface="Calibri" panose="020F0502020204030204" pitchFamily="34" charset="0"/>
                        </a:rPr>
                        <a:t>EXPLORATIVE LAPAROSCOPY</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145198647"/>
                  </a:ext>
                </a:extLst>
              </a:tr>
              <a:tr h="206499">
                <a:tc>
                  <a:txBody>
                    <a:bodyPr/>
                    <a:lstStyle/>
                    <a:p>
                      <a:pPr algn="l" fontAlgn="b"/>
                      <a:r>
                        <a:rPr lang="it-IT" sz="1300" b="1" i="0" u="none" strike="noStrike" dirty="0">
                          <a:solidFill>
                            <a:srgbClr val="000000"/>
                          </a:solidFill>
                          <a:effectLst/>
                          <a:latin typeface="Calibri" panose="020F0502020204030204" pitchFamily="34" charset="0"/>
                        </a:rPr>
                        <a:t>VATER PAPILLA TUMOR</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416594462"/>
                  </a:ext>
                </a:extLst>
              </a:tr>
              <a:tr h="206499">
                <a:tc>
                  <a:txBody>
                    <a:bodyPr/>
                    <a:lstStyle/>
                    <a:p>
                      <a:pPr algn="l" fontAlgn="b"/>
                      <a:r>
                        <a:rPr lang="it-IT" sz="1300" b="0" i="0" u="none" strike="noStrike" dirty="0" err="1">
                          <a:solidFill>
                            <a:srgbClr val="000000"/>
                          </a:solidFill>
                          <a:effectLst/>
                          <a:latin typeface="Calibri" panose="020F0502020204030204" pitchFamily="34" charset="0"/>
                        </a:rPr>
                        <a:t>Wedge</a:t>
                      </a:r>
                      <a:r>
                        <a:rPr lang="it-IT" sz="1300" b="0" i="0" u="none" strike="noStrike" dirty="0">
                          <a:solidFill>
                            <a:srgbClr val="000000"/>
                          </a:solidFill>
                          <a:effectLst/>
                          <a:latin typeface="Calibri" panose="020F0502020204030204" pitchFamily="34" charset="0"/>
                        </a:rPr>
                        <a:t> </a:t>
                      </a:r>
                      <a:r>
                        <a:rPr lang="it-IT" sz="1300" b="0" i="0" u="none" strike="noStrike" dirty="0" err="1">
                          <a:solidFill>
                            <a:srgbClr val="000000"/>
                          </a:solidFill>
                          <a:effectLst/>
                          <a:latin typeface="Calibri" panose="020F0502020204030204" pitchFamily="34" charset="0"/>
                        </a:rPr>
                        <a:t>Hepatectomy</a:t>
                      </a:r>
                      <a:r>
                        <a:rPr lang="it-IT" sz="1300" b="0" i="0" u="none" strike="noStrike" dirty="0">
                          <a:solidFill>
                            <a:srgbClr val="000000"/>
                          </a:solidFill>
                          <a:effectLst/>
                          <a:latin typeface="Calibri" panose="020F0502020204030204" pitchFamily="34" charset="0"/>
                        </a:rPr>
                        <a:t> Sg4a</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145726779"/>
                  </a:ext>
                </a:extLst>
              </a:tr>
            </a:tbl>
          </a:graphicData>
        </a:graphic>
      </p:graphicFrame>
      <p:graphicFrame>
        <p:nvGraphicFramePr>
          <p:cNvPr id="11" name="Tabella 10"/>
          <p:cNvGraphicFramePr>
            <a:graphicFrameLocks noGrp="1"/>
          </p:cNvGraphicFramePr>
          <p:nvPr>
            <p:extLst/>
          </p:nvPr>
        </p:nvGraphicFramePr>
        <p:xfrm>
          <a:off x="838200" y="1371597"/>
          <a:ext cx="4578927" cy="3139578"/>
        </p:xfrm>
        <a:graphic>
          <a:graphicData uri="http://schemas.openxmlformats.org/drawingml/2006/table">
            <a:tbl>
              <a:tblPr/>
              <a:tblGrid>
                <a:gridCol w="4109491">
                  <a:extLst>
                    <a:ext uri="{9D8B030D-6E8A-4147-A177-3AD203B41FA5}">
                      <a16:colId xmlns:a16="http://schemas.microsoft.com/office/drawing/2014/main" val="4083430893"/>
                    </a:ext>
                  </a:extLst>
                </a:gridCol>
                <a:gridCol w="469436">
                  <a:extLst>
                    <a:ext uri="{9D8B030D-6E8A-4147-A177-3AD203B41FA5}">
                      <a16:colId xmlns:a16="http://schemas.microsoft.com/office/drawing/2014/main" val="2351719163"/>
                    </a:ext>
                  </a:extLst>
                </a:gridCol>
              </a:tblGrid>
              <a:tr h="348842">
                <a:tc>
                  <a:txBody>
                    <a:bodyPr/>
                    <a:lstStyle/>
                    <a:p>
                      <a:pPr algn="l" fontAlgn="b"/>
                      <a:r>
                        <a:rPr lang="it-IT" sz="1300" b="1" i="0" u="none" strike="noStrike" dirty="0">
                          <a:solidFill>
                            <a:srgbClr val="000000"/>
                          </a:solidFill>
                          <a:effectLst/>
                          <a:latin typeface="Calibri" panose="020F0502020204030204" pitchFamily="34" charset="0"/>
                        </a:rPr>
                        <a:t>BREAST</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a:solidFill>
                            <a:srgbClr val="000000"/>
                          </a:solidFill>
                          <a:effectLst/>
                          <a:latin typeface="Calibri" panose="020F0502020204030204" pitchFamily="34" charset="0"/>
                        </a:rPr>
                        <a:t>5</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05766437"/>
                  </a:ext>
                </a:extLst>
              </a:tr>
              <a:tr h="348842">
                <a:tc>
                  <a:txBody>
                    <a:bodyPr/>
                    <a:lstStyle/>
                    <a:p>
                      <a:pPr algn="l" fontAlgn="b"/>
                      <a:r>
                        <a:rPr lang="it-IT" sz="1300" b="0" i="0" u="none" strike="noStrike" dirty="0">
                          <a:solidFill>
                            <a:srgbClr val="000000"/>
                          </a:solidFill>
                          <a:effectLst/>
                          <a:latin typeface="Calibri" panose="020F0502020204030204" pitchFamily="34" charset="0"/>
                        </a:rPr>
                        <a:t>CAUDADECTOMY</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4070037824"/>
                  </a:ext>
                </a:extLst>
              </a:tr>
              <a:tr h="348842">
                <a:tc>
                  <a:txBody>
                    <a:bodyPr/>
                    <a:lstStyle/>
                    <a:p>
                      <a:pPr algn="l" fontAlgn="b"/>
                      <a:r>
                        <a:rPr lang="it-IT" sz="1300" b="0" i="0" u="none" strike="noStrike" dirty="0">
                          <a:solidFill>
                            <a:srgbClr val="000000"/>
                          </a:solidFill>
                          <a:effectLst/>
                          <a:latin typeface="Calibri" panose="020F0502020204030204" pitchFamily="34" charset="0"/>
                        </a:rPr>
                        <a:t>HEPATIC RESECTION </a:t>
                      </a:r>
                      <a:r>
                        <a:rPr lang="it-IT" sz="1300" b="0" i="0" u="none" strike="noStrike" dirty="0" err="1">
                          <a:solidFill>
                            <a:srgbClr val="000000"/>
                          </a:solidFill>
                          <a:effectLst/>
                          <a:latin typeface="Calibri" panose="020F0502020204030204" pitchFamily="34" charset="0"/>
                        </a:rPr>
                        <a:t>Sg</a:t>
                      </a:r>
                      <a:r>
                        <a:rPr lang="it-IT" sz="1300" b="0" i="0" u="none" strike="noStrike" dirty="0">
                          <a:solidFill>
                            <a:srgbClr val="000000"/>
                          </a:solidFill>
                          <a:effectLst/>
                          <a:latin typeface="Calibri" panose="020F0502020204030204" pitchFamily="34" charset="0"/>
                        </a:rPr>
                        <a:t> V ALLARGATA ALL'VIII</a:t>
                      </a:r>
                    </a:p>
                  </a:txBody>
                  <a:tcPr marL="59647" marR="6627" marT="6627" marB="0" anchor="b">
                    <a:lnL>
                      <a:noFill/>
                    </a:lnL>
                    <a:lnR>
                      <a:noFill/>
                    </a:lnR>
                    <a:lnT>
                      <a:noFill/>
                    </a:lnT>
                    <a:lnB>
                      <a:noFill/>
                    </a:lnB>
                  </a:tcPr>
                </a:tc>
                <a:tc>
                  <a:txBody>
                    <a:bodyPr/>
                    <a:lstStyle/>
                    <a:p>
                      <a:pPr algn="r" fontAlgn="b"/>
                      <a:r>
                        <a:rPr lang="it-IT" sz="1300" b="0" i="0" u="none" strike="noStrike">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527947665"/>
                  </a:ext>
                </a:extLst>
              </a:tr>
              <a:tr h="348842">
                <a:tc>
                  <a:txBody>
                    <a:bodyPr/>
                    <a:lstStyle/>
                    <a:p>
                      <a:pPr algn="l" fontAlgn="b"/>
                      <a:r>
                        <a:rPr lang="it-IT" sz="1300" b="0" i="0" u="none" strike="noStrike" dirty="0">
                          <a:solidFill>
                            <a:srgbClr val="000000"/>
                          </a:solidFill>
                          <a:effectLst/>
                          <a:latin typeface="Calibri" panose="020F0502020204030204" pitchFamily="34" charset="0"/>
                        </a:rPr>
                        <a:t>MCW THERMOABLATION</a:t>
                      </a:r>
                    </a:p>
                  </a:txBody>
                  <a:tcPr marL="59647" marR="6627" marT="6627" marB="0" anchor="b">
                    <a:lnL>
                      <a:noFill/>
                    </a:lnL>
                    <a:lnR>
                      <a:noFill/>
                    </a:lnR>
                    <a:lnT>
                      <a:noFill/>
                    </a:lnT>
                    <a:lnB>
                      <a:noFill/>
                    </a:lnB>
                  </a:tcPr>
                </a:tc>
                <a:tc>
                  <a:txBody>
                    <a:bodyPr/>
                    <a:lstStyle/>
                    <a:p>
                      <a:pPr algn="r" fontAlgn="b"/>
                      <a:r>
                        <a:rPr lang="it-IT" sz="1300" b="0" i="0" u="none" strike="noStrike">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4237321823"/>
                  </a:ext>
                </a:extLst>
              </a:tr>
              <a:tr h="348842">
                <a:tc>
                  <a:txBody>
                    <a:bodyPr/>
                    <a:lstStyle/>
                    <a:p>
                      <a:pPr algn="l" fontAlgn="b"/>
                      <a:r>
                        <a:rPr lang="it-IT" sz="1300" b="0" i="0" u="none" strike="noStrike" dirty="0">
                          <a:solidFill>
                            <a:srgbClr val="000000"/>
                          </a:solidFill>
                          <a:effectLst/>
                          <a:latin typeface="Calibri" panose="020F0502020204030204" pitchFamily="34" charset="0"/>
                        </a:rPr>
                        <a:t>WEDGE HEPATECTOMY Sg2 LPS</a:t>
                      </a:r>
                    </a:p>
                  </a:txBody>
                  <a:tcPr marL="59647" marR="6627" marT="6627" marB="0" anchor="b">
                    <a:lnL>
                      <a:noFill/>
                    </a:lnL>
                    <a:lnR>
                      <a:noFill/>
                    </a:lnR>
                    <a:lnT>
                      <a:noFill/>
                    </a:lnT>
                    <a:lnB>
                      <a:noFill/>
                    </a:lnB>
                  </a:tcPr>
                </a:tc>
                <a:tc>
                  <a:txBody>
                    <a:bodyPr/>
                    <a:lstStyle/>
                    <a:p>
                      <a:pPr algn="r" fontAlgn="b"/>
                      <a:r>
                        <a:rPr lang="it-IT" sz="1300" b="0" i="0" u="none" strike="noStrike">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1436894507"/>
                  </a:ext>
                </a:extLst>
              </a:tr>
              <a:tr h="348842">
                <a:tc>
                  <a:txBody>
                    <a:bodyPr/>
                    <a:lstStyle/>
                    <a:p>
                      <a:pPr algn="l" fontAlgn="b"/>
                      <a:r>
                        <a:rPr lang="it-IT" sz="1300" b="0" i="0" u="none" strike="noStrike" dirty="0">
                          <a:solidFill>
                            <a:srgbClr val="000000"/>
                          </a:solidFill>
                          <a:effectLst/>
                          <a:latin typeface="Calibri" panose="020F0502020204030204" pitchFamily="34" charset="0"/>
                        </a:rPr>
                        <a:t>WEDGE RESECTION </a:t>
                      </a:r>
                      <a:r>
                        <a:rPr lang="it-IT" sz="1300" b="0" i="0" u="none" strike="noStrike" dirty="0" err="1">
                          <a:solidFill>
                            <a:srgbClr val="000000"/>
                          </a:solidFill>
                          <a:effectLst/>
                          <a:latin typeface="Calibri" panose="020F0502020204030204" pitchFamily="34" charset="0"/>
                        </a:rPr>
                        <a:t>Sg</a:t>
                      </a:r>
                      <a:r>
                        <a:rPr lang="it-IT" sz="1300" b="0" i="0" u="none" strike="noStrike" dirty="0">
                          <a:solidFill>
                            <a:srgbClr val="000000"/>
                          </a:solidFill>
                          <a:effectLst/>
                          <a:latin typeface="Calibri" panose="020F0502020204030204" pitchFamily="34" charset="0"/>
                        </a:rPr>
                        <a:t>. IV</a:t>
                      </a:r>
                    </a:p>
                  </a:txBody>
                  <a:tcPr marL="59647" marR="6627" marT="6627" marB="0" anchor="b">
                    <a:lnL>
                      <a:noFill/>
                    </a:lnL>
                    <a:lnR>
                      <a:noFill/>
                    </a:lnR>
                    <a:lnT>
                      <a:noFill/>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a:noFill/>
                    </a:lnB>
                  </a:tcPr>
                </a:tc>
                <a:extLst>
                  <a:ext uri="{0D108BD9-81ED-4DB2-BD59-A6C34878D82A}">
                    <a16:rowId xmlns:a16="http://schemas.microsoft.com/office/drawing/2014/main" val="910225453"/>
                  </a:ext>
                </a:extLst>
              </a:tr>
              <a:tr h="348842">
                <a:tc>
                  <a:txBody>
                    <a:bodyPr/>
                    <a:lstStyle/>
                    <a:p>
                      <a:pPr algn="l" fontAlgn="b"/>
                      <a:r>
                        <a:rPr lang="it-IT" sz="1300" b="1" i="0" u="none" strike="noStrike" dirty="0" err="1">
                          <a:solidFill>
                            <a:srgbClr val="000000"/>
                          </a:solidFill>
                          <a:effectLst/>
                          <a:latin typeface="Calibri" panose="020F0502020204030204" pitchFamily="34" charset="0"/>
                        </a:rPr>
                        <a:t>Calculous</a:t>
                      </a:r>
                      <a:r>
                        <a:rPr lang="it-IT" sz="1300" b="1" i="0" u="none" strike="noStrike" dirty="0">
                          <a:solidFill>
                            <a:srgbClr val="000000"/>
                          </a:solidFill>
                          <a:effectLst/>
                          <a:latin typeface="Calibri" panose="020F0502020204030204" pitchFamily="34" charset="0"/>
                        </a:rPr>
                        <a:t> </a:t>
                      </a:r>
                      <a:r>
                        <a:rPr lang="it-IT" sz="1300" b="1" i="0" u="none" strike="noStrike" dirty="0" err="1">
                          <a:solidFill>
                            <a:srgbClr val="000000"/>
                          </a:solidFill>
                          <a:effectLst/>
                          <a:latin typeface="Calibri" panose="020F0502020204030204" pitchFamily="34" charset="0"/>
                        </a:rPr>
                        <a:t>chronic</a:t>
                      </a:r>
                      <a:r>
                        <a:rPr lang="it-IT" sz="1300" b="1" i="0" u="none" strike="noStrike" dirty="0">
                          <a:solidFill>
                            <a:srgbClr val="000000"/>
                          </a:solidFill>
                          <a:effectLst/>
                          <a:latin typeface="Calibri" panose="020F0502020204030204" pitchFamily="34" charset="0"/>
                        </a:rPr>
                        <a:t> </a:t>
                      </a:r>
                      <a:r>
                        <a:rPr lang="it-IT" sz="1300" b="1" i="0" u="none" strike="noStrike" dirty="0" err="1">
                          <a:solidFill>
                            <a:srgbClr val="000000"/>
                          </a:solidFill>
                          <a:effectLst/>
                          <a:latin typeface="Calibri" panose="020F0502020204030204" pitchFamily="34" charset="0"/>
                        </a:rPr>
                        <a:t>cholecystitis</a:t>
                      </a:r>
                      <a:endParaRPr lang="it-IT" sz="1300" b="1" i="0" u="none" strike="noStrike" dirty="0">
                        <a:solidFill>
                          <a:srgbClr val="000000"/>
                        </a:solidFill>
                        <a:effectLst/>
                        <a:latin typeface="Calibri" panose="020F0502020204030204" pitchFamily="34" charset="0"/>
                      </a:endParaRP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381491567"/>
                  </a:ext>
                </a:extLst>
              </a:tr>
              <a:tr h="348842">
                <a:tc>
                  <a:txBody>
                    <a:bodyPr/>
                    <a:lstStyle/>
                    <a:p>
                      <a:pPr algn="l" fontAlgn="b"/>
                      <a:r>
                        <a:rPr lang="en-US" sz="1300" b="0" i="0" u="none" strike="noStrike" dirty="0">
                          <a:solidFill>
                            <a:srgbClr val="000000"/>
                          </a:solidFill>
                          <a:effectLst/>
                          <a:latin typeface="Calibri" panose="020F0502020204030204" pitchFamily="34" charset="0"/>
                        </a:rPr>
                        <a:t>WEDGE RESECTION Sg II e VII</a:t>
                      </a:r>
                    </a:p>
                  </a:txBody>
                  <a:tcPr marL="59647" marR="6627" marT="6627"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it-IT" sz="1300" b="0" i="0" u="none" strike="noStrike" dirty="0">
                          <a:solidFill>
                            <a:srgbClr val="000000"/>
                          </a:solidFill>
                          <a:effectLst/>
                          <a:latin typeface="Calibri" panose="020F0502020204030204" pitchFamily="34" charset="0"/>
                        </a:rPr>
                        <a:t>1</a:t>
                      </a:r>
                    </a:p>
                  </a:txBody>
                  <a:tcPr marL="6627" marR="6627" marT="6627"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146002159"/>
                  </a:ext>
                </a:extLst>
              </a:tr>
              <a:tr h="348842">
                <a:tc>
                  <a:txBody>
                    <a:bodyPr/>
                    <a:lstStyle/>
                    <a:p>
                      <a:pPr algn="l" fontAlgn="b"/>
                      <a:r>
                        <a:rPr lang="it-IT" sz="1300" b="1" i="0" u="none" strike="noStrike" dirty="0" err="1">
                          <a:solidFill>
                            <a:srgbClr val="000000"/>
                          </a:solidFill>
                          <a:effectLst/>
                          <a:latin typeface="Calibri" panose="020F0502020204030204" pitchFamily="34" charset="0"/>
                        </a:rPr>
                        <a:t>Cholangiocarcinoma</a:t>
                      </a:r>
                      <a:endParaRPr lang="it-IT" sz="1300" b="1" i="0" u="none" strike="noStrike" dirty="0">
                        <a:solidFill>
                          <a:srgbClr val="000000"/>
                        </a:solidFill>
                        <a:effectLst/>
                        <a:latin typeface="Calibri" panose="020F0502020204030204" pitchFamily="34" charset="0"/>
                      </a:endParaRP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it-IT" sz="1300" b="1" i="0" u="none" strike="noStrike" dirty="0">
                          <a:solidFill>
                            <a:srgbClr val="000000"/>
                          </a:solidFill>
                          <a:effectLst/>
                          <a:latin typeface="Calibri" panose="020F0502020204030204" pitchFamily="34" charset="0"/>
                        </a:rPr>
                        <a:t>1</a:t>
                      </a:r>
                    </a:p>
                  </a:txBody>
                  <a:tcPr marL="6627" marR="6627" marT="6627"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04944301"/>
                  </a:ext>
                </a:extLst>
              </a:tr>
            </a:tbl>
          </a:graphicData>
        </a:graphic>
      </p:graphicFrame>
      <p:sp>
        <p:nvSpPr>
          <p:cNvPr id="14" name="CasellaDiTesto 13"/>
          <p:cNvSpPr txBox="1"/>
          <p:nvPr/>
        </p:nvSpPr>
        <p:spPr>
          <a:xfrm>
            <a:off x="1731818" y="595745"/>
            <a:ext cx="5389417" cy="523220"/>
          </a:xfrm>
          <a:prstGeom prst="rect">
            <a:avLst/>
          </a:prstGeom>
          <a:noFill/>
        </p:spPr>
        <p:txBody>
          <a:bodyPr wrap="square" rtlCol="0">
            <a:spAutoFit/>
          </a:bodyPr>
          <a:lstStyle/>
          <a:p>
            <a:r>
              <a:rPr lang="it-IT" sz="2800" b="1" dirty="0" err="1" smtClean="0">
                <a:solidFill>
                  <a:schemeClr val="accent1">
                    <a:lumMod val="75000"/>
                  </a:schemeClr>
                </a:solidFill>
              </a:rPr>
              <a:t>What</a:t>
            </a:r>
            <a:r>
              <a:rPr lang="it-IT" sz="2800" b="1" dirty="0" smtClean="0">
                <a:solidFill>
                  <a:schemeClr val="accent1">
                    <a:lumMod val="75000"/>
                  </a:schemeClr>
                </a:solidFill>
              </a:rPr>
              <a:t> </a:t>
            </a:r>
            <a:r>
              <a:rPr lang="it-IT" sz="2800" b="1" dirty="0" err="1" smtClean="0">
                <a:solidFill>
                  <a:schemeClr val="accent1">
                    <a:lumMod val="75000"/>
                  </a:schemeClr>
                </a:solidFill>
              </a:rPr>
              <a:t>about</a:t>
            </a:r>
            <a:r>
              <a:rPr lang="it-IT" sz="2800" b="1" dirty="0" smtClean="0">
                <a:solidFill>
                  <a:schemeClr val="accent1">
                    <a:lumMod val="75000"/>
                  </a:schemeClr>
                </a:solidFill>
              </a:rPr>
              <a:t> </a:t>
            </a:r>
            <a:r>
              <a:rPr lang="it-IT" sz="2800" b="1" dirty="0" err="1" smtClean="0">
                <a:solidFill>
                  <a:schemeClr val="accent1">
                    <a:lumMod val="75000"/>
                  </a:schemeClr>
                </a:solidFill>
              </a:rPr>
              <a:t>observational</a:t>
            </a:r>
            <a:r>
              <a:rPr lang="it-IT" sz="2800" b="1" dirty="0" smtClean="0">
                <a:solidFill>
                  <a:schemeClr val="accent1">
                    <a:lumMod val="75000"/>
                  </a:schemeClr>
                </a:solidFill>
              </a:rPr>
              <a:t> data </a:t>
            </a:r>
            <a:endParaRPr lang="it-IT" sz="2800" b="1" dirty="0">
              <a:solidFill>
                <a:schemeClr val="accent1">
                  <a:lumMod val="75000"/>
                </a:schemeClr>
              </a:solidFill>
            </a:endParaRPr>
          </a:p>
        </p:txBody>
      </p:sp>
    </p:spTree>
    <p:extLst>
      <p:ext uri="{BB962C8B-B14F-4D97-AF65-F5344CB8AC3E}">
        <p14:creationId xmlns:p14="http://schemas.microsoft.com/office/powerpoint/2010/main" val="941681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77517" y="0"/>
            <a:ext cx="7620000" cy="4113419"/>
          </a:xfrm>
          <a:prstGeom prst="rect">
            <a:avLst/>
          </a:prstGeom>
        </p:spPr>
      </p:pic>
      <p:pic>
        <p:nvPicPr>
          <p:cNvPr id="5" name="Immagine 4"/>
          <p:cNvPicPr>
            <a:picLocks noChangeAspect="1"/>
          </p:cNvPicPr>
          <p:nvPr/>
        </p:nvPicPr>
        <p:blipFill>
          <a:blip r:embed="rId3"/>
          <a:stretch>
            <a:fillRect/>
          </a:stretch>
        </p:blipFill>
        <p:spPr>
          <a:xfrm>
            <a:off x="8136514" y="2118411"/>
            <a:ext cx="3778395" cy="3463040"/>
          </a:xfrm>
          <a:prstGeom prst="rect">
            <a:avLst/>
          </a:prstGeom>
        </p:spPr>
      </p:pic>
      <p:pic>
        <p:nvPicPr>
          <p:cNvPr id="8" name="Immagine 7"/>
          <p:cNvPicPr>
            <a:picLocks noChangeAspect="1"/>
          </p:cNvPicPr>
          <p:nvPr/>
        </p:nvPicPr>
        <p:blipFill>
          <a:blip r:embed="rId4"/>
          <a:stretch>
            <a:fillRect/>
          </a:stretch>
        </p:blipFill>
        <p:spPr>
          <a:xfrm>
            <a:off x="2093543" y="4113419"/>
            <a:ext cx="4572396" cy="2743438"/>
          </a:xfrm>
          <a:prstGeom prst="rect">
            <a:avLst/>
          </a:prstGeom>
        </p:spPr>
      </p:pic>
      <p:sp>
        <p:nvSpPr>
          <p:cNvPr id="9" name="CasellaDiTesto 8"/>
          <p:cNvSpPr txBox="1"/>
          <p:nvPr/>
        </p:nvSpPr>
        <p:spPr>
          <a:xfrm>
            <a:off x="8961120" y="1055077"/>
            <a:ext cx="1957139" cy="523220"/>
          </a:xfrm>
          <a:prstGeom prst="rect">
            <a:avLst/>
          </a:prstGeom>
          <a:noFill/>
        </p:spPr>
        <p:txBody>
          <a:bodyPr wrap="none" rtlCol="0">
            <a:spAutoFit/>
          </a:bodyPr>
          <a:lstStyle/>
          <a:p>
            <a:r>
              <a:rPr lang="it-IT" sz="2800" b="1" dirty="0" smtClean="0">
                <a:solidFill>
                  <a:srgbClr val="C00000"/>
                </a:solidFill>
              </a:rPr>
              <a:t>ROADMAPS</a:t>
            </a:r>
            <a:endParaRPr lang="it-IT" sz="2800" b="1" dirty="0">
              <a:solidFill>
                <a:srgbClr val="C00000"/>
              </a:solidFill>
            </a:endParaRPr>
          </a:p>
        </p:txBody>
      </p:sp>
    </p:spTree>
    <p:extLst>
      <p:ext uri="{BB962C8B-B14F-4D97-AF65-F5344CB8AC3E}">
        <p14:creationId xmlns:p14="http://schemas.microsoft.com/office/powerpoint/2010/main" val="175416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chemeClr val="accent1"/>
                </a:solidFill>
              </a:rPr>
              <a:t> </a:t>
            </a:r>
            <a:r>
              <a:rPr lang="it-IT" b="1" dirty="0" smtClean="0">
                <a:solidFill>
                  <a:schemeClr val="accent1"/>
                </a:solidFill>
              </a:rPr>
              <a:t>PATIENT CENTERED CARE</a:t>
            </a:r>
            <a:r>
              <a:rPr lang="it-IT" dirty="0" smtClean="0"/>
              <a:t/>
            </a:r>
            <a:br>
              <a:rPr lang="it-IT" dirty="0" smtClean="0"/>
            </a:br>
            <a:r>
              <a:rPr lang="it-IT" dirty="0"/>
              <a:t> </a:t>
            </a:r>
            <a:r>
              <a:rPr lang="it-IT" dirty="0" smtClean="0"/>
              <a:t> </a:t>
            </a:r>
            <a:r>
              <a:rPr lang="it-IT" b="1" dirty="0" smtClean="0"/>
              <a:t>PROMS </a:t>
            </a:r>
            <a:r>
              <a:rPr lang="it-IT" b="1" dirty="0" smtClean="0"/>
              <a:t>e GOMS</a:t>
            </a:r>
            <a:endParaRPr lang="it-IT" b="1" dirty="0"/>
          </a:p>
        </p:txBody>
      </p:sp>
      <p:pic>
        <p:nvPicPr>
          <p:cNvPr id="4" name="Segnaposto contenuto 3"/>
          <p:cNvPicPr>
            <a:picLocks noGrp="1" noChangeAspect="1"/>
          </p:cNvPicPr>
          <p:nvPr>
            <p:ph idx="1"/>
          </p:nvPr>
        </p:nvPicPr>
        <p:blipFill>
          <a:blip r:embed="rId2"/>
          <a:stretch>
            <a:fillRect/>
          </a:stretch>
        </p:blipFill>
        <p:spPr>
          <a:xfrm>
            <a:off x="1261851" y="1690688"/>
            <a:ext cx="9576771" cy="4307393"/>
          </a:xfrm>
          <a:prstGeom prst="rect">
            <a:avLst/>
          </a:prstGeom>
        </p:spPr>
      </p:pic>
    </p:spTree>
    <p:extLst>
      <p:ext uri="{BB962C8B-B14F-4D97-AF65-F5344CB8AC3E}">
        <p14:creationId xmlns:p14="http://schemas.microsoft.com/office/powerpoint/2010/main" val="3864364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1800" b="1" dirty="0"/>
              <a:t>New </a:t>
            </a:r>
            <a:r>
              <a:rPr lang="it-IT" sz="1800" b="1" dirty="0" err="1"/>
              <a:t>approach</a:t>
            </a:r>
            <a:r>
              <a:rPr lang="it-IT" sz="1800" b="1" dirty="0"/>
              <a:t> to </a:t>
            </a:r>
            <a:r>
              <a:rPr lang="it-IT" sz="1800" b="1" dirty="0" err="1"/>
              <a:t>implement</a:t>
            </a:r>
            <a:r>
              <a:rPr lang="it-IT" sz="1800" b="1" dirty="0"/>
              <a:t> </a:t>
            </a:r>
            <a:r>
              <a:rPr lang="it-IT" sz="1800" b="1" dirty="0" err="1"/>
              <a:t>cancer</a:t>
            </a:r>
            <a:r>
              <a:rPr lang="it-IT" sz="1800" b="1" dirty="0"/>
              <a:t> </a:t>
            </a:r>
            <a:r>
              <a:rPr lang="it-IT" sz="1800" b="1" dirty="0" err="1"/>
              <a:t>patient</a:t>
            </a:r>
            <a:r>
              <a:rPr lang="it-IT" sz="1800" b="1" dirty="0"/>
              <a:t> care: The valutazione percorso rete oncologica campana (</a:t>
            </a:r>
            <a:r>
              <a:rPr lang="it-IT" sz="1800" b="1" dirty="0" err="1"/>
              <a:t>ValPeROC</a:t>
            </a:r>
            <a:r>
              <a:rPr lang="it-IT" sz="1800" b="1" dirty="0"/>
              <a:t>)-</a:t>
            </a:r>
            <a:r>
              <a:rPr lang="it-IT" sz="1800" b="1" dirty="0" err="1"/>
              <a:t>experience</a:t>
            </a:r>
            <a:r>
              <a:rPr lang="it-IT" sz="1800" b="1" dirty="0"/>
              <a:t> from an </a:t>
            </a:r>
            <a:r>
              <a:rPr lang="it-IT" sz="1800" b="1" dirty="0" err="1"/>
              <a:t>Italian</a:t>
            </a:r>
            <a:r>
              <a:rPr lang="it-IT" sz="1800" b="1" dirty="0"/>
              <a:t> </a:t>
            </a:r>
            <a:r>
              <a:rPr lang="it-IT" sz="1800" b="1" dirty="0" err="1"/>
              <a:t>oncology</a:t>
            </a:r>
            <a:r>
              <a:rPr lang="it-IT" sz="1800" b="1" dirty="0"/>
              <a:t> network</a:t>
            </a:r>
            <a:br>
              <a:rPr lang="it-IT" sz="1800" b="1" dirty="0"/>
            </a:br>
            <a:r>
              <a:rPr lang="it-IT" sz="1800" dirty="0">
                <a:hlinkClick r:id="rId2"/>
              </a:rPr>
              <a:t>Anna </a:t>
            </a:r>
            <a:r>
              <a:rPr lang="it-IT" sz="1800" dirty="0" err="1">
                <a:hlinkClick r:id="rId2"/>
              </a:rPr>
              <a:t>Crispo</a:t>
            </a:r>
            <a:r>
              <a:rPr lang="it-IT" sz="1800" dirty="0"/>
              <a:t>, </a:t>
            </a:r>
            <a:r>
              <a:rPr lang="it-IT" sz="1800" dirty="0">
                <a:hlinkClick r:id="rId3"/>
              </a:rPr>
              <a:t>Giorgia </a:t>
            </a:r>
            <a:r>
              <a:rPr lang="it-IT" sz="1800" dirty="0" err="1">
                <a:hlinkClick r:id="rId3"/>
              </a:rPr>
              <a:t>Rivieccio</a:t>
            </a:r>
            <a:r>
              <a:rPr lang="it-IT" sz="1800" dirty="0"/>
              <a:t>, </a:t>
            </a:r>
            <a:r>
              <a:rPr lang="it-IT" sz="1800" dirty="0">
                <a:hlinkClick r:id="rId4"/>
              </a:rPr>
              <a:t>Luca Cataldo</a:t>
            </a:r>
            <a:r>
              <a:rPr lang="it-IT" sz="1800" dirty="0"/>
              <a:t>, </a:t>
            </a:r>
            <a:r>
              <a:rPr lang="it-IT" sz="1800" dirty="0">
                <a:hlinkClick r:id="rId5"/>
              </a:rPr>
              <a:t>Sergio </a:t>
            </a:r>
            <a:r>
              <a:rPr lang="it-IT" sz="1800" dirty="0" err="1">
                <a:hlinkClick r:id="rId5"/>
              </a:rPr>
              <a:t>Coluccia</a:t>
            </a:r>
            <a:r>
              <a:rPr lang="it-IT" sz="1800" dirty="0"/>
              <a:t>, </a:t>
            </a:r>
            <a:r>
              <a:rPr lang="it-IT" sz="1800" dirty="0">
                <a:hlinkClick r:id="rId6"/>
              </a:rPr>
              <a:t>Assunta </a:t>
            </a:r>
            <a:r>
              <a:rPr lang="it-IT" sz="1800" dirty="0" err="1">
                <a:hlinkClick r:id="rId6"/>
              </a:rPr>
              <a:t>Luongo</a:t>
            </a:r>
            <a:r>
              <a:rPr lang="it-IT" sz="1800" dirty="0"/>
              <a:t>, </a:t>
            </a:r>
            <a:r>
              <a:rPr lang="it-IT" sz="1800" dirty="0">
                <a:hlinkClick r:id="rId7"/>
              </a:rPr>
              <a:t>Elisabetta Coppola</a:t>
            </a:r>
            <a:r>
              <a:rPr lang="it-IT" sz="1800" dirty="0"/>
              <a:t>, </a:t>
            </a:r>
            <a:r>
              <a:rPr lang="it-IT" sz="1800" dirty="0">
                <a:hlinkClick r:id="rId8"/>
              </a:rPr>
              <a:t>Maria Grimaldi</a:t>
            </a:r>
            <a:r>
              <a:rPr lang="it-IT" sz="1800" dirty="0"/>
              <a:t>, </a:t>
            </a:r>
            <a:r>
              <a:rPr lang="it-IT" sz="1800" dirty="0">
                <a:hlinkClick r:id="rId9"/>
              </a:rPr>
              <a:t>Concetta Montagnese</a:t>
            </a:r>
            <a:r>
              <a:rPr lang="it-IT" sz="1800" dirty="0"/>
              <a:t>, </a:t>
            </a:r>
            <a:r>
              <a:rPr lang="it-IT" sz="1800" dirty="0">
                <a:hlinkClick r:id="rId10"/>
              </a:rPr>
              <a:t>Flavia </a:t>
            </a:r>
            <a:r>
              <a:rPr lang="it-IT" sz="1800" dirty="0" err="1">
                <a:hlinkClick r:id="rId10"/>
              </a:rPr>
              <a:t>Nocerino</a:t>
            </a:r>
            <a:r>
              <a:rPr lang="it-IT" sz="1800" dirty="0"/>
              <a:t>, </a:t>
            </a:r>
            <a:r>
              <a:rPr lang="it-IT" sz="1800" dirty="0">
                <a:hlinkClick r:id="rId11"/>
              </a:rPr>
              <a:t>Davide D'Errico</a:t>
            </a:r>
            <a:endParaRPr lang="it-IT" sz="1800" dirty="0"/>
          </a:p>
        </p:txBody>
      </p:sp>
      <p:sp>
        <p:nvSpPr>
          <p:cNvPr id="3" name="Segnaposto contenuto 2"/>
          <p:cNvSpPr>
            <a:spLocks noGrp="1"/>
          </p:cNvSpPr>
          <p:nvPr>
            <p:ph idx="1"/>
          </p:nvPr>
        </p:nvSpPr>
        <p:spPr/>
        <p:txBody>
          <a:bodyPr>
            <a:normAutofit fontScale="92500" lnSpcReduction="20000"/>
          </a:bodyPr>
          <a:lstStyle/>
          <a:p>
            <a:pPr marL="0" indent="0">
              <a:buNone/>
            </a:pPr>
            <a:r>
              <a:rPr lang="en-US" dirty="0" smtClean="0"/>
              <a:t>Objective</a:t>
            </a:r>
          </a:p>
          <a:p>
            <a:r>
              <a:rPr lang="en-US" dirty="0" smtClean="0"/>
              <a:t>The primary goal of the Campania Oncology Network (ROC) was to reduce cancer delay and care fragmentation through the establishment of cancer-specific multidisciplinary oncologic groups (GOMs) and diagnostic and therapeutic assistance paths (PDTAs).</a:t>
            </a:r>
          </a:p>
          <a:p>
            <a:endParaRPr lang="en-US" dirty="0" smtClean="0"/>
          </a:p>
          <a:p>
            <a:pPr marL="0" indent="0">
              <a:buNone/>
            </a:pPr>
            <a:r>
              <a:rPr lang="en-US" dirty="0" smtClean="0"/>
              <a:t>Methods</a:t>
            </a:r>
          </a:p>
          <a:p>
            <a:r>
              <a:rPr lang="en-US" dirty="0" smtClean="0"/>
              <a:t>Five cancer </a:t>
            </a:r>
            <a:r>
              <a:rPr lang="en-US" dirty="0" err="1" smtClean="0"/>
              <a:t>centres</a:t>
            </a:r>
            <a:r>
              <a:rPr lang="en-US" dirty="0" smtClean="0"/>
              <a:t> of the ROC, with their own cancer specific GOM, were selected. In our analysis, we have focused on four neoplasms: lung, colon, ovarian and prostate cancers. The median time for pre-GOM and GOM Times was calculated for each </a:t>
            </a:r>
            <a:r>
              <a:rPr lang="en-US" dirty="0" err="1" smtClean="0"/>
              <a:t>tumour</a:t>
            </a:r>
            <a:r>
              <a:rPr lang="en-US" dirty="0" smtClean="0"/>
              <a:t> site. Univariate and multivariate logistic regressions were performed to individuate risk factors for pre-GOM and GOM Time.</a:t>
            </a:r>
            <a:endParaRPr lang="it-IT" dirty="0"/>
          </a:p>
        </p:txBody>
      </p:sp>
    </p:spTree>
    <p:extLst>
      <p:ext uri="{BB962C8B-B14F-4D97-AF65-F5344CB8AC3E}">
        <p14:creationId xmlns:p14="http://schemas.microsoft.com/office/powerpoint/2010/main" val="119400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contenuto 2">
            <a:extLst>
              <a:ext uri="{FF2B5EF4-FFF2-40B4-BE49-F238E27FC236}">
                <a16:creationId xmlns:a16="http://schemas.microsoft.com/office/drawing/2014/main" id="{E101ABC1-92A3-7E51-01F4-E9873DBFB5E7}"/>
              </a:ext>
            </a:extLst>
          </p:cNvPr>
          <p:cNvSpPr>
            <a:spLocks noGrp="1"/>
          </p:cNvSpPr>
          <p:nvPr>
            <p:ph idx="1"/>
          </p:nvPr>
        </p:nvSpPr>
        <p:spPr>
          <a:xfrm>
            <a:off x="355477" y="-363984"/>
            <a:ext cx="8104942" cy="5422452"/>
          </a:xfrm>
        </p:spPr>
        <p:txBody>
          <a:bodyPr/>
          <a:lstStyle/>
          <a:p>
            <a:pPr marL="0" indent="0">
              <a:buNone/>
            </a:pPr>
            <a:endParaRPr lang="en-US" altLang="it-IT" dirty="0"/>
          </a:p>
          <a:p>
            <a:pPr marL="0" indent="0">
              <a:buNone/>
            </a:pPr>
            <a:r>
              <a:rPr lang="en-US" altLang="it-IT" sz="2000" dirty="0"/>
              <a:t>H Simon has been awarded this year’s prize in economics for his research into the decision-making process within economic organizations, but he has also made other important contributions to the science of economics. For example, his interest in simplifying and understanding complex decision-making situations led him at an early stage to the problem of breaking down complex equation systems. His studies of “causal order” in such systems have been of particular importance</a:t>
            </a:r>
            <a:r>
              <a:rPr lang="en-US" altLang="it-IT" dirty="0"/>
              <a:t>.</a:t>
            </a:r>
          </a:p>
          <a:p>
            <a:pPr marL="0" indent="0">
              <a:buNone/>
            </a:pPr>
            <a:r>
              <a:rPr lang="en-US" altLang="it-IT" dirty="0">
                <a:solidFill>
                  <a:srgbClr val="C00000"/>
                </a:solidFill>
              </a:rPr>
              <a:t>medicine is an example of connected path</a:t>
            </a:r>
          </a:p>
        </p:txBody>
      </p:sp>
      <p:pic>
        <p:nvPicPr>
          <p:cNvPr id="2" name="Picture 1">
            <a:extLst>
              <a:ext uri="{FF2B5EF4-FFF2-40B4-BE49-F238E27FC236}">
                <a16:creationId xmlns:a16="http://schemas.microsoft.com/office/drawing/2014/main" id="{CB3900DD-403C-0221-5F0B-EC9B7B1D2D17}"/>
              </a:ext>
            </a:extLst>
          </p:cNvPr>
          <p:cNvPicPr>
            <a:picLocks noChangeAspect="1"/>
          </p:cNvPicPr>
          <p:nvPr/>
        </p:nvPicPr>
        <p:blipFill>
          <a:blip r:embed="rId2"/>
          <a:stretch>
            <a:fillRect/>
          </a:stretch>
        </p:blipFill>
        <p:spPr>
          <a:xfrm>
            <a:off x="684953" y="2870219"/>
            <a:ext cx="5316719" cy="3987781"/>
          </a:xfrm>
          <a:prstGeom prst="rect">
            <a:avLst/>
          </a:prstGeom>
        </p:spPr>
      </p:pic>
      <p:pic>
        <p:nvPicPr>
          <p:cNvPr id="3" name="Picture 2">
            <a:extLst>
              <a:ext uri="{FF2B5EF4-FFF2-40B4-BE49-F238E27FC236}">
                <a16:creationId xmlns:a16="http://schemas.microsoft.com/office/drawing/2014/main" id="{ADF880F8-D007-C770-0F67-973DDB20CEC5}"/>
              </a:ext>
            </a:extLst>
          </p:cNvPr>
          <p:cNvPicPr>
            <a:picLocks noChangeAspect="1"/>
          </p:cNvPicPr>
          <p:nvPr/>
        </p:nvPicPr>
        <p:blipFill>
          <a:blip r:embed="rId3"/>
          <a:stretch>
            <a:fillRect/>
          </a:stretch>
        </p:blipFill>
        <p:spPr>
          <a:xfrm>
            <a:off x="6146369" y="2995967"/>
            <a:ext cx="5120044" cy="3862033"/>
          </a:xfrm>
          <a:prstGeom prst="rect">
            <a:avLst/>
          </a:prstGeom>
        </p:spPr>
      </p:pic>
      <p:pic>
        <p:nvPicPr>
          <p:cNvPr id="4" name="Picture 3">
            <a:extLst>
              <a:ext uri="{FF2B5EF4-FFF2-40B4-BE49-F238E27FC236}">
                <a16:creationId xmlns:a16="http://schemas.microsoft.com/office/drawing/2014/main" id="{5E8241A0-768D-6E41-D429-3E1BABEE538C}"/>
              </a:ext>
            </a:extLst>
          </p:cNvPr>
          <p:cNvPicPr>
            <a:picLocks noChangeAspect="1"/>
          </p:cNvPicPr>
          <p:nvPr/>
        </p:nvPicPr>
        <p:blipFill>
          <a:blip r:embed="rId4"/>
          <a:stretch>
            <a:fillRect/>
          </a:stretch>
        </p:blipFill>
        <p:spPr>
          <a:xfrm>
            <a:off x="9214003" y="149989"/>
            <a:ext cx="1829818" cy="2656187"/>
          </a:xfrm>
          <a:prstGeom prst="rect">
            <a:avLst/>
          </a:prstGeom>
        </p:spPr>
      </p:pic>
    </p:spTree>
    <p:extLst>
      <p:ext uri="{BB962C8B-B14F-4D97-AF65-F5344CB8AC3E}">
        <p14:creationId xmlns:p14="http://schemas.microsoft.com/office/powerpoint/2010/main" val="813972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84040" y="429491"/>
            <a:ext cx="4672870" cy="3512128"/>
          </a:xfrm>
          <a:prstGeom prst="rect">
            <a:avLst/>
          </a:prstGeom>
        </p:spPr>
      </p:pic>
      <p:pic>
        <p:nvPicPr>
          <p:cNvPr id="4" name="Segnaposto contenuto 3"/>
          <p:cNvPicPr>
            <a:picLocks noGrp="1" noChangeAspect="1"/>
          </p:cNvPicPr>
          <p:nvPr>
            <p:ph idx="1"/>
          </p:nvPr>
        </p:nvPicPr>
        <p:blipFill>
          <a:blip r:embed="rId3"/>
          <a:stretch>
            <a:fillRect/>
          </a:stretch>
        </p:blipFill>
        <p:spPr>
          <a:xfrm>
            <a:off x="5596508" y="429491"/>
            <a:ext cx="6207563" cy="5800652"/>
          </a:xfrm>
          <a:prstGeom prst="rect">
            <a:avLst/>
          </a:prstGeom>
        </p:spPr>
      </p:pic>
    </p:spTree>
    <p:extLst>
      <p:ext uri="{BB962C8B-B14F-4D97-AF65-F5344CB8AC3E}">
        <p14:creationId xmlns:p14="http://schemas.microsoft.com/office/powerpoint/2010/main" val="2966253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5978948" y="641051"/>
            <a:ext cx="5298651" cy="5605185"/>
          </a:xfrm>
          <a:prstGeom prst="rect">
            <a:avLst/>
          </a:prstGeom>
        </p:spPr>
      </p:pic>
      <p:pic>
        <p:nvPicPr>
          <p:cNvPr id="5" name="Immagine 4"/>
          <p:cNvPicPr>
            <a:picLocks noChangeAspect="1"/>
          </p:cNvPicPr>
          <p:nvPr/>
        </p:nvPicPr>
        <p:blipFill>
          <a:blip r:embed="rId3"/>
          <a:stretch>
            <a:fillRect/>
          </a:stretch>
        </p:blipFill>
        <p:spPr>
          <a:xfrm>
            <a:off x="568468" y="703453"/>
            <a:ext cx="5873896" cy="2413820"/>
          </a:xfrm>
          <a:prstGeom prst="rect">
            <a:avLst/>
          </a:prstGeom>
        </p:spPr>
      </p:pic>
    </p:spTree>
    <p:extLst>
      <p:ext uri="{BB962C8B-B14F-4D97-AF65-F5344CB8AC3E}">
        <p14:creationId xmlns:p14="http://schemas.microsoft.com/office/powerpoint/2010/main" val="1882436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686299" y="15935"/>
            <a:ext cx="2822331" cy="1580505"/>
          </a:xfrm>
          <a:prstGeom prst="rect">
            <a:avLst/>
          </a:prstGeom>
        </p:spPr>
      </p:pic>
      <p:pic>
        <p:nvPicPr>
          <p:cNvPr id="7" name="Segnaposto contenuto 6"/>
          <p:cNvPicPr>
            <a:picLocks noGrp="1" noChangeAspect="1"/>
          </p:cNvPicPr>
          <p:nvPr>
            <p:ph sz="quarter" idx="1"/>
          </p:nvPr>
        </p:nvPicPr>
        <p:blipFill>
          <a:blip r:embed="rId3"/>
          <a:stretch>
            <a:fillRect/>
          </a:stretch>
        </p:blipFill>
        <p:spPr>
          <a:xfrm>
            <a:off x="434494" y="806187"/>
            <a:ext cx="3823267" cy="2304356"/>
          </a:xfrm>
          <a:prstGeom prst="rect">
            <a:avLst/>
          </a:prstGeom>
        </p:spPr>
      </p:pic>
      <p:pic>
        <p:nvPicPr>
          <p:cNvPr id="8" name="Segnaposto contenuto 7"/>
          <p:cNvPicPr>
            <a:picLocks noGrp="1" noChangeAspect="1"/>
          </p:cNvPicPr>
          <p:nvPr>
            <p:ph sz="quarter" idx="2"/>
          </p:nvPr>
        </p:nvPicPr>
        <p:blipFill>
          <a:blip r:embed="rId4"/>
          <a:stretch>
            <a:fillRect/>
          </a:stretch>
        </p:blipFill>
        <p:spPr>
          <a:xfrm>
            <a:off x="6673240" y="1441938"/>
            <a:ext cx="5392737" cy="2195607"/>
          </a:xfrm>
          <a:prstGeom prst="rect">
            <a:avLst/>
          </a:prstGeom>
        </p:spPr>
      </p:pic>
      <p:pic>
        <p:nvPicPr>
          <p:cNvPr id="9" name="Segnaposto contenuto 8"/>
          <p:cNvPicPr>
            <a:picLocks noGrp="1" noChangeAspect="1"/>
          </p:cNvPicPr>
          <p:nvPr>
            <p:ph sz="quarter" idx="3"/>
          </p:nvPr>
        </p:nvPicPr>
        <p:blipFill>
          <a:blip r:embed="rId5"/>
          <a:stretch>
            <a:fillRect/>
          </a:stretch>
        </p:blipFill>
        <p:spPr>
          <a:xfrm>
            <a:off x="359059" y="3974123"/>
            <a:ext cx="4838742" cy="2269427"/>
          </a:xfrm>
          <a:prstGeom prst="rect">
            <a:avLst/>
          </a:prstGeom>
        </p:spPr>
      </p:pic>
      <p:pic>
        <p:nvPicPr>
          <p:cNvPr id="10" name="Segnaposto contenuto 9"/>
          <p:cNvPicPr>
            <a:picLocks noGrp="1" noChangeAspect="1"/>
          </p:cNvPicPr>
          <p:nvPr>
            <p:ph sz="quarter" idx="4"/>
          </p:nvPr>
        </p:nvPicPr>
        <p:blipFill>
          <a:blip r:embed="rId6"/>
          <a:stretch>
            <a:fillRect/>
          </a:stretch>
        </p:blipFill>
        <p:spPr>
          <a:xfrm>
            <a:off x="6189663" y="4055975"/>
            <a:ext cx="5392737" cy="2072263"/>
          </a:xfrm>
          <a:prstGeom prst="rect">
            <a:avLst/>
          </a:prstGeom>
        </p:spPr>
      </p:pic>
    </p:spTree>
    <p:extLst>
      <p:ext uri="{BB962C8B-B14F-4D97-AF65-F5344CB8AC3E}">
        <p14:creationId xmlns:p14="http://schemas.microsoft.com/office/powerpoint/2010/main" val="1108728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31751"/>
            <a:ext cx="6924675" cy="645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108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4"/>
            <a:ext cx="5926138"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4175126"/>
            <a:ext cx="62087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379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7325" y="1054101"/>
            <a:ext cx="29972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3" name="Title 1"/>
          <p:cNvSpPr>
            <a:spLocks noGrp="1" noChangeArrowheads="1"/>
          </p:cNvSpPr>
          <p:nvPr>
            <p:ph type="title"/>
          </p:nvPr>
        </p:nvSpPr>
        <p:spPr>
          <a:xfrm>
            <a:off x="1954213" y="1182688"/>
            <a:ext cx="5810250" cy="398462"/>
          </a:xfrm>
        </p:spPr>
        <p:txBody>
          <a:bodyPr rtlCol="0">
            <a:normAutofit fontScale="90000"/>
          </a:bodyPr>
          <a:lstStyle/>
          <a:p>
            <a:pPr>
              <a:defRPr/>
            </a:pPr>
            <a:r>
              <a:rPr lang="en-US" altLang="en-US" sz="3575" dirty="0">
                <a:solidFill>
                  <a:srgbClr val="00B050"/>
                </a:solidFill>
              </a:rPr>
              <a:t>Making Good Decisions is a Skill</a:t>
            </a:r>
          </a:p>
        </p:txBody>
      </p:sp>
      <p:sp>
        <p:nvSpPr>
          <p:cNvPr id="33794" name="Content Placeholder 2"/>
          <p:cNvSpPr>
            <a:spLocks noGrp="1" noChangeArrowheads="1"/>
          </p:cNvSpPr>
          <p:nvPr>
            <p:ph idx="1"/>
          </p:nvPr>
        </p:nvSpPr>
        <p:spPr>
          <a:xfrm>
            <a:off x="1377951" y="2092325"/>
            <a:ext cx="6386513" cy="3384550"/>
          </a:xfrm>
        </p:spPr>
        <p:txBody>
          <a:bodyPr rtlCol="0">
            <a:normAutofit lnSpcReduction="10000"/>
          </a:bodyPr>
          <a:lstStyle/>
          <a:p>
            <a:pPr>
              <a:defRPr/>
            </a:pPr>
            <a:r>
              <a:rPr lang="en-US" altLang="en-US" sz="2275" dirty="0"/>
              <a:t>A skill is an ability to perform an activity in a competent manner.</a:t>
            </a:r>
          </a:p>
          <a:p>
            <a:pPr>
              <a:defRPr/>
            </a:pPr>
            <a:endParaRPr lang="en-US" altLang="en-US" sz="2275" dirty="0"/>
          </a:p>
          <a:p>
            <a:pPr>
              <a:defRPr/>
            </a:pPr>
            <a:r>
              <a:rPr lang="en-US" altLang="en-US" sz="2275" dirty="0"/>
              <a:t>Question: How can one develop or improve their decision making skill?</a:t>
            </a:r>
          </a:p>
          <a:p>
            <a:pPr>
              <a:defRPr/>
            </a:pPr>
            <a:endParaRPr lang="en-US" altLang="en-US" sz="2275" dirty="0"/>
          </a:p>
          <a:p>
            <a:pPr>
              <a:defRPr/>
            </a:pPr>
            <a:r>
              <a:rPr lang="en-US" altLang="en-US" sz="2275" dirty="0"/>
              <a:t>Answer: The same way as with other skills, such as playing tennis, playing the piano, teaching, or driving a car.</a:t>
            </a:r>
          </a:p>
          <a:p>
            <a:pPr>
              <a:defRPr/>
            </a:pPr>
            <a:endParaRPr lang="en-US" altLang="en-US" sz="2275" dirty="0"/>
          </a:p>
          <a:p>
            <a:pPr>
              <a:defRPr/>
            </a:pPr>
            <a:endParaRPr lang="en-US" altLang="en-US" sz="2275" dirty="0"/>
          </a:p>
          <a:p>
            <a:pPr>
              <a:defRPr/>
            </a:pPr>
            <a:endParaRPr lang="en-US" altLang="en-US" sz="2275" dirty="0"/>
          </a:p>
        </p:txBody>
      </p:sp>
      <p:sp>
        <p:nvSpPr>
          <p:cNvPr id="604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813"/>
              </a:spcBef>
              <a:buFont typeface="Arial" panose="020B0604020202020204" pitchFamily="34" charset="0"/>
              <a:buChar char="•"/>
              <a:defRPr sz="2200">
                <a:solidFill>
                  <a:schemeClr val="tx1"/>
                </a:solidFill>
                <a:latin typeface="Calibri" panose="020F0502020204030204" pitchFamily="34" charset="0"/>
              </a:defRPr>
            </a:lvl1pPr>
            <a:lvl2pPr marL="603250" indent="-231775">
              <a:lnSpc>
                <a:spcPct val="90000"/>
              </a:lnSpc>
              <a:spcBef>
                <a:spcPts val="400"/>
              </a:spcBef>
              <a:buFont typeface="Arial" panose="020B0604020202020204" pitchFamily="34" charset="0"/>
              <a:buChar char="•"/>
              <a:defRPr sz="1900">
                <a:solidFill>
                  <a:schemeClr val="tx1"/>
                </a:solidFill>
                <a:latin typeface="Calibri" panose="020F0502020204030204" pitchFamily="34" charset="0"/>
              </a:defRPr>
            </a:lvl2pPr>
            <a:lvl3pPr marL="928688" indent="-185738">
              <a:lnSpc>
                <a:spcPct val="90000"/>
              </a:lnSpc>
              <a:spcBef>
                <a:spcPts val="400"/>
              </a:spcBef>
              <a:buFont typeface="Arial" panose="020B0604020202020204" pitchFamily="34" charset="0"/>
              <a:buChar char="•"/>
              <a:defRPr sz="1600">
                <a:solidFill>
                  <a:schemeClr val="tx1"/>
                </a:solidFill>
                <a:latin typeface="Calibri" panose="020F0502020204030204" pitchFamily="34" charset="0"/>
              </a:defRPr>
            </a:lvl3pPr>
            <a:lvl4pPr marL="1300163" indent="-185738">
              <a:lnSpc>
                <a:spcPct val="90000"/>
              </a:lnSpc>
              <a:spcBef>
                <a:spcPts val="400"/>
              </a:spcBef>
              <a:buFont typeface="Arial" panose="020B0604020202020204" pitchFamily="34" charset="0"/>
              <a:buChar char="•"/>
              <a:defRPr sz="1400">
                <a:solidFill>
                  <a:schemeClr val="tx1"/>
                </a:solidFill>
                <a:latin typeface="Calibri" panose="020F0502020204030204" pitchFamily="34" charset="0"/>
              </a:defRPr>
            </a:lvl4pPr>
            <a:lvl5pPr marL="1671638" indent="-185738">
              <a:lnSpc>
                <a:spcPct val="90000"/>
              </a:lnSpc>
              <a:spcBef>
                <a:spcPts val="400"/>
              </a:spcBef>
              <a:buFont typeface="Arial" panose="020B0604020202020204" pitchFamily="34" charset="0"/>
              <a:buChar char="•"/>
              <a:defRPr sz="1400">
                <a:solidFill>
                  <a:schemeClr val="tx1"/>
                </a:solidFill>
                <a:latin typeface="Calibri" panose="020F0502020204030204" pitchFamily="34" charset="0"/>
              </a:defRPr>
            </a:lvl5pPr>
            <a:lvl6pPr marL="2128838" indent="-185738" eaLnBrk="0" fontAlgn="base" hangingPunct="0">
              <a:lnSpc>
                <a:spcPct val="90000"/>
              </a:lnSpc>
              <a:spcBef>
                <a:spcPts val="4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586038" indent="-185738" eaLnBrk="0" fontAlgn="base" hangingPunct="0">
              <a:lnSpc>
                <a:spcPct val="90000"/>
              </a:lnSpc>
              <a:spcBef>
                <a:spcPts val="4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043238" indent="-185738" eaLnBrk="0" fontAlgn="base" hangingPunct="0">
              <a:lnSpc>
                <a:spcPct val="90000"/>
              </a:lnSpc>
              <a:spcBef>
                <a:spcPts val="4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500438" indent="-185738" eaLnBrk="0" fontAlgn="base" hangingPunct="0">
              <a:lnSpc>
                <a:spcPct val="90000"/>
              </a:lnSpc>
              <a:spcBef>
                <a:spcPts val="4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fld id="{D1E45005-68DA-4A36-8D99-5B00E83F3719}" type="slidenum">
              <a:rPr lang="en-US" altLang="en-US" sz="1100">
                <a:latin typeface="Arial" panose="020B0604020202020204" pitchFamily="34" charset="0"/>
                <a:ea typeface="MS PGothic" panose="020B0600070205080204" pitchFamily="34" charset="-128"/>
              </a:rPr>
              <a:pPr>
                <a:lnSpc>
                  <a:spcPct val="100000"/>
                </a:lnSpc>
                <a:spcBef>
                  <a:spcPct val="0"/>
                </a:spcBef>
                <a:buFontTx/>
                <a:buNone/>
              </a:pPr>
              <a:t>25</a:t>
            </a:fld>
            <a:endParaRPr lang="en-US" altLang="en-US" sz="110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829016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ROADMAP</a:t>
            </a:r>
            <a:endParaRPr lang="it-IT" dirty="0"/>
          </a:p>
        </p:txBody>
      </p:sp>
      <p:sp>
        <p:nvSpPr>
          <p:cNvPr id="3" name="Segnaposto contenuto 2"/>
          <p:cNvSpPr>
            <a:spLocks noGrp="1"/>
          </p:cNvSpPr>
          <p:nvPr>
            <p:ph idx="1"/>
          </p:nvPr>
        </p:nvSpPr>
        <p:spPr>
          <a:xfrm>
            <a:off x="838200" y="1439499"/>
            <a:ext cx="10515600" cy="1913299"/>
          </a:xfrm>
        </p:spPr>
        <p:txBody>
          <a:bodyPr/>
          <a:lstStyle/>
          <a:p>
            <a:r>
              <a:rPr lang="it-IT" b="1" dirty="0" smtClean="0">
                <a:solidFill>
                  <a:srgbClr val="C00000"/>
                </a:solidFill>
              </a:rPr>
              <a:t>Incrementare i volumi </a:t>
            </a:r>
            <a:r>
              <a:rPr lang="it-IT" b="1" dirty="0" smtClean="0">
                <a:solidFill>
                  <a:schemeClr val="accent1"/>
                </a:solidFill>
              </a:rPr>
              <a:t>( sorvegliando la mortalità)</a:t>
            </a:r>
          </a:p>
          <a:p>
            <a:r>
              <a:rPr lang="it-IT" b="1" dirty="0" smtClean="0">
                <a:solidFill>
                  <a:srgbClr val="C00000"/>
                </a:solidFill>
              </a:rPr>
              <a:t>Favorire la diagnostica predittiva</a:t>
            </a:r>
          </a:p>
          <a:p>
            <a:r>
              <a:rPr lang="it-IT" b="1" dirty="0" smtClean="0">
                <a:solidFill>
                  <a:srgbClr val="C00000"/>
                </a:solidFill>
              </a:rPr>
              <a:t>Integrare la percezione del paziente nel percorso GOM</a:t>
            </a:r>
            <a:endParaRPr lang="it-IT" b="1" dirty="0">
              <a:solidFill>
                <a:srgbClr val="C00000"/>
              </a:solidFill>
            </a:endParaRPr>
          </a:p>
        </p:txBody>
      </p:sp>
      <p:sp>
        <p:nvSpPr>
          <p:cNvPr id="4" name="Freccia in giù 3"/>
          <p:cNvSpPr/>
          <p:nvPr/>
        </p:nvSpPr>
        <p:spPr>
          <a:xfrm>
            <a:off x="4793673" y="3213237"/>
            <a:ext cx="997527" cy="12139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contenuto 2"/>
          <p:cNvSpPr txBox="1">
            <a:spLocks/>
          </p:cNvSpPr>
          <p:nvPr/>
        </p:nvSpPr>
        <p:spPr>
          <a:xfrm>
            <a:off x="990600" y="4639902"/>
            <a:ext cx="10515600" cy="1899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dirty="0" smtClean="0">
                <a:solidFill>
                  <a:schemeClr val="accent5"/>
                </a:solidFill>
              </a:rPr>
              <a:t>Centralizzare i GOM</a:t>
            </a:r>
          </a:p>
          <a:p>
            <a:r>
              <a:rPr lang="it-IT" b="1" dirty="0" smtClean="0">
                <a:solidFill>
                  <a:schemeClr val="accent5"/>
                </a:solidFill>
              </a:rPr>
              <a:t>Lavorare sui tempi e sui percorsi multidisciplinari </a:t>
            </a:r>
          </a:p>
          <a:p>
            <a:r>
              <a:rPr lang="it-IT" b="1" dirty="0" smtClean="0">
                <a:solidFill>
                  <a:schemeClr val="accent5"/>
                </a:solidFill>
              </a:rPr>
              <a:t>Sperimentare una griglia specifica di indicatori PROMS</a:t>
            </a:r>
            <a:endParaRPr lang="it-IT" b="1" dirty="0">
              <a:solidFill>
                <a:schemeClr val="accent5"/>
              </a:solidFill>
            </a:endParaRPr>
          </a:p>
        </p:txBody>
      </p:sp>
    </p:spTree>
    <p:extLst>
      <p:ext uri="{BB962C8B-B14F-4D97-AF65-F5344CB8AC3E}">
        <p14:creationId xmlns:p14="http://schemas.microsoft.com/office/powerpoint/2010/main" val="3640799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7439" y="1406769"/>
            <a:ext cx="6749639" cy="4721469"/>
          </a:xfrm>
          <a:prstGeom prst="rect">
            <a:avLst/>
          </a:prstGeom>
        </p:spPr>
      </p:pic>
      <p:sp>
        <p:nvSpPr>
          <p:cNvPr id="5" name="Sottotitolo 2"/>
          <p:cNvSpPr txBox="1">
            <a:spLocks/>
          </p:cNvSpPr>
          <p:nvPr/>
        </p:nvSpPr>
        <p:spPr>
          <a:xfrm>
            <a:off x="1397391" y="364978"/>
            <a:ext cx="9144000" cy="66372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200" b="1" dirty="0" smtClean="0">
                <a:solidFill>
                  <a:schemeClr val="accent5"/>
                </a:solidFill>
              </a:rPr>
              <a:t>Il Ruolo dei </a:t>
            </a:r>
            <a:r>
              <a:rPr lang="it-IT" sz="3200" b="1" dirty="0" err="1" smtClean="0">
                <a:solidFill>
                  <a:schemeClr val="accent5"/>
                </a:solidFill>
              </a:rPr>
              <a:t>Gom</a:t>
            </a:r>
            <a:r>
              <a:rPr lang="it-IT" sz="3200" b="1" dirty="0" smtClean="0">
                <a:solidFill>
                  <a:schemeClr val="accent5"/>
                </a:solidFill>
              </a:rPr>
              <a:t> nella Formazione del Chirurgo</a:t>
            </a:r>
            <a:endParaRPr lang="it-IT" sz="3200" b="1" dirty="0">
              <a:solidFill>
                <a:schemeClr val="accent5"/>
              </a:solidFill>
            </a:endParaRPr>
          </a:p>
        </p:txBody>
      </p:sp>
      <p:sp>
        <p:nvSpPr>
          <p:cNvPr id="6" name="CasellaDiTesto 5"/>
          <p:cNvSpPr txBox="1"/>
          <p:nvPr/>
        </p:nvSpPr>
        <p:spPr>
          <a:xfrm>
            <a:off x="7148146" y="1820008"/>
            <a:ext cx="4870939" cy="3970318"/>
          </a:xfrm>
          <a:prstGeom prst="rect">
            <a:avLst/>
          </a:prstGeom>
          <a:noFill/>
        </p:spPr>
        <p:txBody>
          <a:bodyPr wrap="square" rtlCol="0">
            <a:spAutoFit/>
          </a:bodyPr>
          <a:lstStyle/>
          <a:p>
            <a:pPr algn="just"/>
            <a:r>
              <a:rPr lang="it-IT" dirty="0" smtClean="0"/>
              <a:t>«Erano i momenti in cui la ferita è il centro del mondo e tutt’intorno non ci sono che inconsistenze. E’ la ferita del tuo corpo e dell’intera umanità. Dunque le sue mani erano entrate in una sacra sintesi della fragilità universale. Non avevano avuto incertezze, sapevano perfettamente come si fa a scendere e a risalire da profondità guaste e indimenticabili.»</a:t>
            </a:r>
          </a:p>
          <a:p>
            <a:endParaRPr lang="it-IT" dirty="0"/>
          </a:p>
          <a:p>
            <a:endParaRPr lang="it-IT" dirty="0" smtClean="0"/>
          </a:p>
          <a:p>
            <a:r>
              <a:rPr lang="it-IT" dirty="0" smtClean="0"/>
              <a:t>Wanda Marasco</a:t>
            </a:r>
          </a:p>
          <a:p>
            <a:r>
              <a:rPr lang="it-IT" dirty="0" smtClean="0"/>
              <a:t>Di spalle a questo Mondo </a:t>
            </a:r>
          </a:p>
          <a:p>
            <a:r>
              <a:rPr lang="it-IT" sz="1400" dirty="0" smtClean="0"/>
              <a:t>Neri pozza, Vicenza(2025)</a:t>
            </a:r>
          </a:p>
          <a:p>
            <a:endParaRPr lang="it-IT" dirty="0"/>
          </a:p>
        </p:txBody>
      </p:sp>
    </p:spTree>
    <p:extLst>
      <p:ext uri="{BB962C8B-B14F-4D97-AF65-F5344CB8AC3E}">
        <p14:creationId xmlns:p14="http://schemas.microsoft.com/office/powerpoint/2010/main" val="540016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98806" y="2391508"/>
            <a:ext cx="9669194" cy="2866292"/>
          </a:xfrm>
        </p:spPr>
        <p:txBody>
          <a:bodyPr>
            <a:normAutofit/>
          </a:bodyPr>
          <a:lstStyle/>
          <a:p>
            <a:r>
              <a:rPr lang="it-IT" sz="2800" b="1" dirty="0">
                <a:solidFill>
                  <a:schemeClr val="accent1"/>
                </a:solidFill>
              </a:rPr>
              <a:t>Valutazione dei DRG Chirurgici 2022 secondo analisi di </a:t>
            </a:r>
            <a:r>
              <a:rPr lang="it-IT" sz="2800" b="1" dirty="0" err="1">
                <a:solidFill>
                  <a:schemeClr val="accent1"/>
                </a:solidFill>
              </a:rPr>
              <a:t>pareto</a:t>
            </a:r>
            <a:endParaRPr lang="it-IT" sz="2800" b="1" dirty="0">
              <a:solidFill>
                <a:schemeClr val="accent1"/>
              </a:solidFill>
            </a:endParaRPr>
          </a:p>
          <a:p>
            <a:r>
              <a:rPr lang="it-IT" sz="2800" b="1" dirty="0">
                <a:solidFill>
                  <a:schemeClr val="accent1"/>
                </a:solidFill>
              </a:rPr>
              <a:t>ANNO 2022 ( data base dinamico</a:t>
            </a:r>
            <a:r>
              <a:rPr lang="it-IT" sz="2800" b="1" dirty="0" smtClean="0">
                <a:solidFill>
                  <a:schemeClr val="accent1"/>
                </a:solidFill>
              </a:rPr>
              <a:t>)</a:t>
            </a:r>
          </a:p>
          <a:p>
            <a:r>
              <a:rPr lang="it-IT" sz="2800" b="1" dirty="0" smtClean="0">
                <a:solidFill>
                  <a:schemeClr val="accent1"/>
                </a:solidFill>
              </a:rPr>
              <a:t>( </a:t>
            </a:r>
            <a:r>
              <a:rPr lang="it-IT" sz="2800" b="1" dirty="0" err="1" smtClean="0">
                <a:solidFill>
                  <a:schemeClr val="accent1"/>
                </a:solidFill>
              </a:rPr>
              <a:t>Courtesy</a:t>
            </a:r>
            <a:r>
              <a:rPr lang="it-IT" sz="2800" b="1" dirty="0" smtClean="0">
                <a:solidFill>
                  <a:schemeClr val="accent1"/>
                </a:solidFill>
              </a:rPr>
              <a:t> Of Dr R Egidio)</a:t>
            </a:r>
            <a:endParaRPr lang="it-IT" sz="2800" b="1" dirty="0">
              <a:solidFill>
                <a:schemeClr val="accent1"/>
              </a:solidFill>
            </a:endParaRPr>
          </a:p>
        </p:txBody>
      </p:sp>
    </p:spTree>
    <p:extLst>
      <p:ext uri="{BB962C8B-B14F-4D97-AF65-F5344CB8AC3E}">
        <p14:creationId xmlns:p14="http://schemas.microsoft.com/office/powerpoint/2010/main" val="3130772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67286" y="133243"/>
            <a:ext cx="11353800" cy="6724757"/>
          </a:xfrm>
          <a:prstGeom prst="rect">
            <a:avLst/>
          </a:prstGeom>
        </p:spPr>
      </p:pic>
      <p:cxnSp>
        <p:nvCxnSpPr>
          <p:cNvPr id="6" name="Connettore 2 5"/>
          <p:cNvCxnSpPr/>
          <p:nvPr/>
        </p:nvCxnSpPr>
        <p:spPr>
          <a:xfrm flipH="1">
            <a:off x="2246141" y="3258802"/>
            <a:ext cx="27709" cy="21751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5134708" y="436098"/>
            <a:ext cx="3084947" cy="369332"/>
          </a:xfrm>
          <a:prstGeom prst="rect">
            <a:avLst/>
          </a:prstGeom>
          <a:noFill/>
        </p:spPr>
        <p:txBody>
          <a:bodyPr wrap="none" rtlCol="0">
            <a:spAutoFit/>
          </a:bodyPr>
          <a:lstStyle/>
          <a:p>
            <a:r>
              <a:rPr lang="it-IT" b="1" dirty="0">
                <a:solidFill>
                  <a:schemeClr val="accent1"/>
                </a:solidFill>
              </a:rPr>
              <a:t>INTERVENTI AOU  2022 = 2497</a:t>
            </a:r>
          </a:p>
        </p:txBody>
      </p:sp>
    </p:spTree>
    <p:extLst>
      <p:ext uri="{BB962C8B-B14F-4D97-AF65-F5344CB8AC3E}">
        <p14:creationId xmlns:p14="http://schemas.microsoft.com/office/powerpoint/2010/main" val="704138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69476" y="590843"/>
            <a:ext cx="9384323" cy="590843"/>
          </a:xfrm>
        </p:spPr>
        <p:txBody>
          <a:bodyPr>
            <a:normAutofit fontScale="90000"/>
          </a:bodyPr>
          <a:lstStyle/>
          <a:p>
            <a:r>
              <a:rPr lang="it-IT" dirty="0"/>
              <a:t>TOP 20</a:t>
            </a:r>
          </a:p>
        </p:txBody>
      </p:sp>
      <p:graphicFrame>
        <p:nvGraphicFramePr>
          <p:cNvPr id="4" name="Oggetto 3"/>
          <p:cNvGraphicFramePr>
            <a:graphicFrameLocks noChangeAspect="1"/>
          </p:cNvGraphicFramePr>
          <p:nvPr/>
        </p:nvGraphicFramePr>
        <p:xfrm>
          <a:off x="661182" y="1357496"/>
          <a:ext cx="10494498" cy="5500504"/>
        </p:xfrm>
        <a:graphic>
          <a:graphicData uri="http://schemas.openxmlformats.org/presentationml/2006/ole">
            <mc:AlternateContent xmlns:mc="http://schemas.openxmlformats.org/markup-compatibility/2006">
              <mc:Choice xmlns:v="urn:schemas-microsoft-com:vml" Requires="v">
                <p:oleObj spid="_x0000_s1035" name="Foglio di lavoro" r:id="rId3" imgW="5739765" imgH="4182745" progId="Excel.Sheet.8">
                  <p:embed/>
                </p:oleObj>
              </mc:Choice>
              <mc:Fallback>
                <p:oleObj name="Foglio di lavoro" r:id="rId3" imgW="5739765" imgH="4182745" progId="Excel.Sheet.8">
                  <p:embed/>
                  <p:pic>
                    <p:nvPicPr>
                      <p:cNvPr id="4" name="Oggetto 3"/>
                      <p:cNvPicPr/>
                      <p:nvPr/>
                    </p:nvPicPr>
                    <p:blipFill>
                      <a:blip r:embed="rId4"/>
                      <a:stretch>
                        <a:fillRect/>
                      </a:stretch>
                    </p:blipFill>
                    <p:spPr>
                      <a:xfrm>
                        <a:off x="661182" y="1357496"/>
                        <a:ext cx="10494498" cy="5500504"/>
                      </a:xfrm>
                      <a:prstGeom prst="rect">
                        <a:avLst/>
                      </a:prstGeom>
                    </p:spPr>
                  </p:pic>
                </p:oleObj>
              </mc:Fallback>
            </mc:AlternateContent>
          </a:graphicData>
        </a:graphic>
      </p:graphicFrame>
    </p:spTree>
    <p:extLst>
      <p:ext uri="{BB962C8B-B14F-4D97-AF65-F5344CB8AC3E}">
        <p14:creationId xmlns:p14="http://schemas.microsoft.com/office/powerpoint/2010/main" val="4256024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807302" y="444397"/>
            <a:ext cx="9912279" cy="5845108"/>
          </a:xfrm>
          <a:prstGeom prst="rect">
            <a:avLst/>
          </a:prstGeom>
        </p:spPr>
      </p:pic>
      <p:cxnSp>
        <p:nvCxnSpPr>
          <p:cNvPr id="6" name="Connettore 2 5"/>
          <p:cNvCxnSpPr/>
          <p:nvPr/>
        </p:nvCxnSpPr>
        <p:spPr>
          <a:xfrm flipH="1">
            <a:off x="2686929" y="4121834"/>
            <a:ext cx="14068" cy="4923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94560" y="3721724"/>
            <a:ext cx="407963" cy="400110"/>
          </a:xfrm>
          <a:prstGeom prst="rect">
            <a:avLst/>
          </a:prstGeom>
          <a:noFill/>
        </p:spPr>
        <p:txBody>
          <a:bodyPr wrap="square" rtlCol="0">
            <a:spAutoFit/>
          </a:bodyPr>
          <a:lstStyle/>
          <a:p>
            <a:r>
              <a:rPr lang="it-IT" sz="2000" b="1" dirty="0">
                <a:solidFill>
                  <a:srgbClr val="FF0000"/>
                </a:solidFill>
              </a:rPr>
              <a:t>A</a:t>
            </a:r>
          </a:p>
        </p:txBody>
      </p:sp>
      <p:cxnSp>
        <p:nvCxnSpPr>
          <p:cNvPr id="10" name="Connettore 2 9"/>
          <p:cNvCxnSpPr/>
          <p:nvPr/>
        </p:nvCxnSpPr>
        <p:spPr>
          <a:xfrm>
            <a:off x="3812345" y="3366951"/>
            <a:ext cx="0" cy="13879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303559" y="3874124"/>
            <a:ext cx="407963" cy="400110"/>
          </a:xfrm>
          <a:prstGeom prst="rect">
            <a:avLst/>
          </a:prstGeom>
          <a:noFill/>
        </p:spPr>
        <p:txBody>
          <a:bodyPr wrap="square" rtlCol="0">
            <a:spAutoFit/>
          </a:bodyPr>
          <a:lstStyle/>
          <a:p>
            <a:r>
              <a:rPr lang="it-IT" sz="2000" b="1" dirty="0">
                <a:solidFill>
                  <a:schemeClr val="accent1"/>
                </a:solidFill>
              </a:rPr>
              <a:t>B</a:t>
            </a:r>
          </a:p>
        </p:txBody>
      </p:sp>
    </p:spTree>
    <p:extLst>
      <p:ext uri="{BB962C8B-B14F-4D97-AF65-F5344CB8AC3E}">
        <p14:creationId xmlns:p14="http://schemas.microsoft.com/office/powerpoint/2010/main" val="849570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6576" y="0"/>
            <a:ext cx="9384323" cy="610186"/>
          </a:xfrm>
        </p:spPr>
        <p:txBody>
          <a:bodyPr>
            <a:normAutofit/>
          </a:bodyPr>
          <a:lstStyle/>
          <a:p>
            <a:r>
              <a:rPr lang="it-IT" sz="2800" b="1" dirty="0">
                <a:solidFill>
                  <a:schemeClr val="accent1"/>
                </a:solidFill>
              </a:rPr>
              <a:t>TOP 20 PESATI sono 1346 su 2497 interventi totali </a:t>
            </a:r>
          </a:p>
        </p:txBody>
      </p:sp>
      <p:graphicFrame>
        <p:nvGraphicFramePr>
          <p:cNvPr id="4" name="Oggetto 3"/>
          <p:cNvGraphicFramePr>
            <a:graphicFrameLocks noChangeAspect="1"/>
          </p:cNvGraphicFramePr>
          <p:nvPr/>
        </p:nvGraphicFramePr>
        <p:xfrm>
          <a:off x="80940" y="928688"/>
          <a:ext cx="10413557" cy="5458080"/>
        </p:xfrm>
        <a:graphic>
          <a:graphicData uri="http://schemas.openxmlformats.org/presentationml/2006/ole">
            <mc:AlternateContent xmlns:mc="http://schemas.openxmlformats.org/markup-compatibility/2006">
              <mc:Choice xmlns:v="urn:schemas-microsoft-com:vml" Requires="v">
                <p:oleObj spid="_x0000_s2059" name="Foglio di lavoro" r:id="rId3" imgW="5739765" imgH="4182745" progId="Excel.Sheet.8">
                  <p:embed/>
                </p:oleObj>
              </mc:Choice>
              <mc:Fallback>
                <p:oleObj name="Foglio di lavoro" r:id="rId3" imgW="5739765" imgH="4182745" progId="Excel.Sheet.8">
                  <p:embed/>
                  <p:pic>
                    <p:nvPicPr>
                      <p:cNvPr id="4" name="Oggetto 3"/>
                      <p:cNvPicPr/>
                      <p:nvPr/>
                    </p:nvPicPr>
                    <p:blipFill>
                      <a:blip r:embed="rId4"/>
                      <a:stretch>
                        <a:fillRect/>
                      </a:stretch>
                    </p:blipFill>
                    <p:spPr>
                      <a:xfrm>
                        <a:off x="80940" y="928688"/>
                        <a:ext cx="10413557" cy="5458080"/>
                      </a:xfrm>
                      <a:prstGeom prst="rect">
                        <a:avLst/>
                      </a:prstGeom>
                    </p:spPr>
                  </p:pic>
                </p:oleObj>
              </mc:Fallback>
            </mc:AlternateContent>
          </a:graphicData>
        </a:graphic>
      </p:graphicFrame>
      <p:sp>
        <p:nvSpPr>
          <p:cNvPr id="3" name="CasellaDiTesto 2"/>
          <p:cNvSpPr txBox="1"/>
          <p:nvPr/>
        </p:nvSpPr>
        <p:spPr>
          <a:xfrm>
            <a:off x="10494497" y="1871003"/>
            <a:ext cx="1120985" cy="369332"/>
          </a:xfrm>
          <a:prstGeom prst="rect">
            <a:avLst/>
          </a:prstGeom>
          <a:noFill/>
        </p:spPr>
        <p:txBody>
          <a:bodyPr wrap="square" rtlCol="0">
            <a:spAutoFit/>
          </a:bodyPr>
          <a:lstStyle/>
          <a:p>
            <a:r>
              <a:rPr lang="it-IT" b="1" dirty="0"/>
              <a:t>208 /18%</a:t>
            </a:r>
          </a:p>
        </p:txBody>
      </p:sp>
      <p:sp>
        <p:nvSpPr>
          <p:cNvPr id="5" name="CasellaDiTesto 4"/>
          <p:cNvSpPr txBox="1"/>
          <p:nvPr/>
        </p:nvSpPr>
        <p:spPr>
          <a:xfrm>
            <a:off x="10646897" y="2614246"/>
            <a:ext cx="1296574" cy="369332"/>
          </a:xfrm>
          <a:prstGeom prst="rect">
            <a:avLst/>
          </a:prstGeom>
          <a:noFill/>
        </p:spPr>
        <p:txBody>
          <a:bodyPr wrap="square" rtlCol="0">
            <a:spAutoFit/>
          </a:bodyPr>
          <a:lstStyle/>
          <a:p>
            <a:r>
              <a:rPr lang="it-IT" b="1" dirty="0"/>
              <a:t>285 /16,5%</a:t>
            </a:r>
          </a:p>
        </p:txBody>
      </p:sp>
    </p:spTree>
    <p:extLst>
      <p:ext uri="{BB962C8B-B14F-4D97-AF65-F5344CB8AC3E}">
        <p14:creationId xmlns:p14="http://schemas.microsoft.com/office/powerpoint/2010/main" val="968909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nvGraphicFramePr>
        <p:xfrm>
          <a:off x="548640" y="1406769"/>
          <a:ext cx="11071238" cy="3892702"/>
        </p:xfrm>
        <a:graphic>
          <a:graphicData uri="http://schemas.openxmlformats.org/presentationml/2006/ole">
            <mc:AlternateContent xmlns:mc="http://schemas.openxmlformats.org/markup-compatibility/2006">
              <mc:Choice xmlns:v="urn:schemas-microsoft-com:vml" Requires="v">
                <p:oleObj spid="_x0000_s3083" name="Foglio di lavoro" r:id="rId3" imgW="6473190" imgH="1828800" progId="Excel.Sheet.8">
                  <p:embed/>
                </p:oleObj>
              </mc:Choice>
              <mc:Fallback>
                <p:oleObj name="Foglio di lavoro" r:id="rId3" imgW="6473190" imgH="1828800" progId="Excel.Sheet.8">
                  <p:embed/>
                  <p:pic>
                    <p:nvPicPr>
                      <p:cNvPr id="4" name="Oggetto 3"/>
                      <p:cNvPicPr/>
                      <p:nvPr/>
                    </p:nvPicPr>
                    <p:blipFill>
                      <a:blip r:embed="rId4"/>
                      <a:stretch>
                        <a:fillRect/>
                      </a:stretch>
                    </p:blipFill>
                    <p:spPr>
                      <a:xfrm>
                        <a:off x="548640" y="1406769"/>
                        <a:ext cx="11071238" cy="3892702"/>
                      </a:xfrm>
                      <a:prstGeom prst="rect">
                        <a:avLst/>
                      </a:prstGeom>
                    </p:spPr>
                  </p:pic>
                </p:oleObj>
              </mc:Fallback>
            </mc:AlternateContent>
          </a:graphicData>
        </a:graphic>
      </p:graphicFrame>
    </p:spTree>
    <p:extLst>
      <p:ext uri="{BB962C8B-B14F-4D97-AF65-F5344CB8AC3E}">
        <p14:creationId xmlns:p14="http://schemas.microsoft.com/office/powerpoint/2010/main" val="3790602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dio dei vincitori bianco con tappeto rosso e coriandoli. palco per la  cerimonia di premiazione. piedistallo con faretti. | Vettore Premi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0562" y="55855"/>
            <a:ext cx="10417126" cy="671211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4399659" y="2262614"/>
            <a:ext cx="1531657" cy="2044841"/>
          </a:xfrm>
          <a:prstGeom prst="rect">
            <a:avLst/>
          </a:prstGeom>
        </p:spPr>
      </p:pic>
      <p:pic>
        <p:nvPicPr>
          <p:cNvPr id="5" name="Immagine 4"/>
          <p:cNvPicPr>
            <a:picLocks noChangeAspect="1"/>
          </p:cNvPicPr>
          <p:nvPr/>
        </p:nvPicPr>
        <p:blipFill>
          <a:blip r:embed="rId4"/>
          <a:stretch>
            <a:fillRect/>
          </a:stretch>
        </p:blipFill>
        <p:spPr>
          <a:xfrm>
            <a:off x="5890238" y="2240893"/>
            <a:ext cx="1433645" cy="2044841"/>
          </a:xfrm>
          <a:prstGeom prst="rect">
            <a:avLst/>
          </a:prstGeom>
        </p:spPr>
      </p:pic>
      <p:pic>
        <p:nvPicPr>
          <p:cNvPr id="6" name="Immagine 5"/>
          <p:cNvPicPr>
            <a:picLocks noChangeAspect="1"/>
          </p:cNvPicPr>
          <p:nvPr/>
        </p:nvPicPr>
        <p:blipFill>
          <a:blip r:embed="rId5"/>
          <a:stretch>
            <a:fillRect/>
          </a:stretch>
        </p:blipFill>
        <p:spPr>
          <a:xfrm>
            <a:off x="1003084" y="1680500"/>
            <a:ext cx="1521729" cy="1521729"/>
          </a:xfrm>
          <a:prstGeom prst="rect">
            <a:avLst/>
          </a:prstGeom>
        </p:spPr>
      </p:pic>
      <p:pic>
        <p:nvPicPr>
          <p:cNvPr id="7" name="Immagine 6"/>
          <p:cNvPicPr>
            <a:picLocks noChangeAspect="1"/>
          </p:cNvPicPr>
          <p:nvPr/>
        </p:nvPicPr>
        <p:blipFill>
          <a:blip r:embed="rId6"/>
          <a:stretch>
            <a:fillRect/>
          </a:stretch>
        </p:blipFill>
        <p:spPr>
          <a:xfrm>
            <a:off x="1986433" y="3202229"/>
            <a:ext cx="1710643" cy="1444231"/>
          </a:xfrm>
          <a:prstGeom prst="rect">
            <a:avLst/>
          </a:prstGeom>
        </p:spPr>
      </p:pic>
      <p:pic>
        <p:nvPicPr>
          <p:cNvPr id="9" name="Immagine 8"/>
          <p:cNvPicPr>
            <a:picLocks noChangeAspect="1"/>
          </p:cNvPicPr>
          <p:nvPr/>
        </p:nvPicPr>
        <p:blipFill>
          <a:blip r:embed="rId7"/>
          <a:stretch>
            <a:fillRect/>
          </a:stretch>
        </p:blipFill>
        <p:spPr>
          <a:xfrm>
            <a:off x="2557704" y="1836310"/>
            <a:ext cx="1571744" cy="1417065"/>
          </a:xfrm>
          <a:prstGeom prst="rect">
            <a:avLst/>
          </a:prstGeom>
        </p:spPr>
      </p:pic>
      <p:pic>
        <p:nvPicPr>
          <p:cNvPr id="10" name="Immagine 9"/>
          <p:cNvPicPr>
            <a:picLocks noChangeAspect="1"/>
          </p:cNvPicPr>
          <p:nvPr/>
        </p:nvPicPr>
        <p:blipFill>
          <a:blip r:embed="rId8"/>
          <a:stretch>
            <a:fillRect/>
          </a:stretch>
        </p:blipFill>
        <p:spPr>
          <a:xfrm>
            <a:off x="7898021" y="4165037"/>
            <a:ext cx="1318899" cy="962846"/>
          </a:xfrm>
          <a:prstGeom prst="rect">
            <a:avLst/>
          </a:prstGeom>
        </p:spPr>
      </p:pic>
      <p:pic>
        <p:nvPicPr>
          <p:cNvPr id="11" name="Immagine 10"/>
          <p:cNvPicPr>
            <a:picLocks noChangeAspect="1"/>
          </p:cNvPicPr>
          <p:nvPr/>
        </p:nvPicPr>
        <p:blipFill>
          <a:blip r:embed="rId9"/>
          <a:stretch>
            <a:fillRect/>
          </a:stretch>
        </p:blipFill>
        <p:spPr>
          <a:xfrm>
            <a:off x="7768853" y="2658794"/>
            <a:ext cx="1317963" cy="1506243"/>
          </a:xfrm>
          <a:prstGeom prst="rect">
            <a:avLst/>
          </a:prstGeom>
        </p:spPr>
      </p:pic>
      <p:pic>
        <p:nvPicPr>
          <p:cNvPr id="12" name="Immagine 11"/>
          <p:cNvPicPr>
            <a:picLocks noChangeAspect="1"/>
          </p:cNvPicPr>
          <p:nvPr/>
        </p:nvPicPr>
        <p:blipFill>
          <a:blip r:embed="rId10"/>
          <a:stretch>
            <a:fillRect/>
          </a:stretch>
        </p:blipFill>
        <p:spPr>
          <a:xfrm>
            <a:off x="9098192" y="2762456"/>
            <a:ext cx="2118120" cy="1298917"/>
          </a:xfrm>
          <a:prstGeom prst="rect">
            <a:avLst/>
          </a:prstGeom>
        </p:spPr>
      </p:pic>
      <p:sp>
        <p:nvSpPr>
          <p:cNvPr id="13" name="Stella a 5 punte 12"/>
          <p:cNvSpPr/>
          <p:nvPr/>
        </p:nvSpPr>
        <p:spPr>
          <a:xfrm>
            <a:off x="4452605" y="2264997"/>
            <a:ext cx="712882" cy="5596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33058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952</Words>
  <Application>Microsoft Office PowerPoint</Application>
  <PresentationFormat>Widescreen</PresentationFormat>
  <Paragraphs>125</Paragraphs>
  <Slides>27</Slides>
  <Notes>0</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27</vt:i4>
      </vt:variant>
    </vt:vector>
  </HeadingPairs>
  <TitlesOfParts>
    <vt:vector size="34" baseType="lpstr">
      <vt:lpstr>MS PGothic</vt:lpstr>
      <vt:lpstr>Arial</vt:lpstr>
      <vt:lpstr>Calibri</vt:lpstr>
      <vt:lpstr>Calibri Light</vt:lpstr>
      <vt:lpstr>Garamond</vt:lpstr>
      <vt:lpstr>Tema di Office</vt:lpstr>
      <vt:lpstr>Foglio di lavoro</vt:lpstr>
      <vt:lpstr> </vt:lpstr>
      <vt:lpstr>Presentazione standard di PowerPoint</vt:lpstr>
      <vt:lpstr>Presentazione standard di PowerPoint</vt:lpstr>
      <vt:lpstr>Presentazione standard di PowerPoint</vt:lpstr>
      <vt:lpstr>TOP 20</vt:lpstr>
      <vt:lpstr>Presentazione standard di PowerPoint</vt:lpstr>
      <vt:lpstr>TOP 20 PESATI sono 1346 su 2497 interventi totali </vt:lpstr>
      <vt:lpstr>Presentazione standard di PowerPoint</vt:lpstr>
      <vt:lpstr>Presentazione standard di PowerPoint</vt:lpstr>
      <vt:lpstr>L’importanza dei volumi</vt:lpstr>
      <vt:lpstr>DATI PNE</vt:lpstr>
      <vt:lpstr>DATI PNE</vt:lpstr>
      <vt:lpstr>Presentazione standard di PowerPoint</vt:lpstr>
      <vt:lpstr>What Are Spandrels? </vt:lpstr>
      <vt:lpstr>Result from biochemical constraints that are "hardwired" in signaling and metabolic pathways</vt:lpstr>
      <vt:lpstr>Presentazione standard di PowerPoint</vt:lpstr>
      <vt:lpstr>Presentazione standard di PowerPoint</vt:lpstr>
      <vt:lpstr> PATIENT CENTERED CARE   PROMS e GOMS</vt:lpstr>
      <vt:lpstr>New approach to implement cancer patient care: The valutazione percorso rete oncologica campana (ValPeROC)-experience from an Italian oncology network Anna Crispo, Giorgia Rivieccio, Luca Cataldo, Sergio Coluccia, Assunta Luongo, Elisabetta Coppola, Maria Grimaldi, Concetta Montagnese, Flavia Nocerino, Davide D'Errico</vt:lpstr>
      <vt:lpstr>Presentazione standard di PowerPoint</vt:lpstr>
      <vt:lpstr>Presentazione standard di PowerPoint</vt:lpstr>
      <vt:lpstr>Presentazione standard di PowerPoint</vt:lpstr>
      <vt:lpstr>Presentazione standard di PowerPoint</vt:lpstr>
      <vt:lpstr>Presentazione standard di PowerPoint</vt:lpstr>
      <vt:lpstr>Making Good Decisions is a Skill</vt:lpstr>
      <vt:lpstr>ROADMAP</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UTENTE</cp:lastModifiedBy>
  <cp:revision>27</cp:revision>
  <dcterms:created xsi:type="dcterms:W3CDTF">2023-10-27T19:16:19Z</dcterms:created>
  <dcterms:modified xsi:type="dcterms:W3CDTF">2025-01-28T15:55:45Z</dcterms:modified>
</cp:coreProperties>
</file>